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4" r:id="rId2"/>
    <p:sldId id="256" r:id="rId3"/>
    <p:sldId id="257" r:id="rId4"/>
    <p:sldId id="258" r:id="rId5"/>
    <p:sldId id="259" r:id="rId6"/>
    <p:sldId id="371" r:id="rId7"/>
    <p:sldId id="260" r:id="rId8"/>
    <p:sldId id="261" r:id="rId9"/>
    <p:sldId id="262" r:id="rId10"/>
    <p:sldId id="263" r:id="rId11"/>
    <p:sldId id="340" r:id="rId12"/>
    <p:sldId id="264" r:id="rId13"/>
    <p:sldId id="341" r:id="rId14"/>
    <p:sldId id="265" r:id="rId15"/>
    <p:sldId id="266" r:id="rId16"/>
    <p:sldId id="267" r:id="rId17"/>
    <p:sldId id="268" r:id="rId18"/>
    <p:sldId id="269" r:id="rId19"/>
    <p:sldId id="342" r:id="rId20"/>
    <p:sldId id="270" r:id="rId21"/>
    <p:sldId id="372" r:id="rId22"/>
    <p:sldId id="271" r:id="rId23"/>
    <p:sldId id="272" r:id="rId24"/>
    <p:sldId id="273" r:id="rId25"/>
    <p:sldId id="274" r:id="rId26"/>
    <p:sldId id="343" r:id="rId27"/>
    <p:sldId id="275" r:id="rId28"/>
    <p:sldId id="276" r:id="rId29"/>
    <p:sldId id="277" r:id="rId30"/>
    <p:sldId id="278" r:id="rId31"/>
    <p:sldId id="279" r:id="rId32"/>
    <p:sldId id="280" r:id="rId33"/>
    <p:sldId id="320" r:id="rId34"/>
    <p:sldId id="321" r:id="rId35"/>
    <p:sldId id="322" r:id="rId36"/>
    <p:sldId id="325" r:id="rId37"/>
    <p:sldId id="281" r:id="rId38"/>
    <p:sldId id="282" r:id="rId39"/>
    <p:sldId id="283" r:id="rId40"/>
    <p:sldId id="284" r:id="rId41"/>
    <p:sldId id="285" r:id="rId42"/>
    <p:sldId id="286" r:id="rId43"/>
    <p:sldId id="370" r:id="rId44"/>
    <p:sldId id="287" r:id="rId45"/>
    <p:sldId id="344" r:id="rId46"/>
    <p:sldId id="288" r:id="rId47"/>
    <p:sldId id="346" r:id="rId48"/>
    <p:sldId id="345" r:id="rId49"/>
    <p:sldId id="327" r:id="rId50"/>
    <p:sldId id="328" r:id="rId51"/>
    <p:sldId id="289" r:id="rId52"/>
    <p:sldId id="347" r:id="rId53"/>
    <p:sldId id="290" r:id="rId54"/>
    <p:sldId id="348" r:id="rId55"/>
    <p:sldId id="291" r:id="rId56"/>
    <p:sldId id="351" r:id="rId57"/>
    <p:sldId id="352" r:id="rId58"/>
    <p:sldId id="292" r:id="rId59"/>
    <p:sldId id="353" r:id="rId60"/>
    <p:sldId id="293" r:id="rId61"/>
    <p:sldId id="354" r:id="rId62"/>
    <p:sldId id="355" r:id="rId63"/>
    <p:sldId id="294" r:id="rId64"/>
    <p:sldId id="295" r:id="rId65"/>
    <p:sldId id="356" r:id="rId66"/>
    <p:sldId id="296" r:id="rId67"/>
    <p:sldId id="357" r:id="rId68"/>
    <p:sldId id="358" r:id="rId69"/>
    <p:sldId id="297" r:id="rId70"/>
    <p:sldId id="329" r:id="rId71"/>
    <p:sldId id="298" r:id="rId72"/>
    <p:sldId id="373" r:id="rId73"/>
    <p:sldId id="337" r:id="rId74"/>
    <p:sldId id="359" r:id="rId75"/>
    <p:sldId id="360" r:id="rId76"/>
    <p:sldId id="330" r:id="rId77"/>
    <p:sldId id="299" r:id="rId78"/>
    <p:sldId id="361" r:id="rId79"/>
    <p:sldId id="300" r:id="rId80"/>
    <p:sldId id="362" r:id="rId81"/>
    <p:sldId id="301" r:id="rId82"/>
    <p:sldId id="363" r:id="rId83"/>
    <p:sldId id="331" r:id="rId84"/>
    <p:sldId id="302" r:id="rId85"/>
    <p:sldId id="336" r:id="rId86"/>
    <p:sldId id="364" r:id="rId87"/>
    <p:sldId id="303" r:id="rId88"/>
    <p:sldId id="366" r:id="rId89"/>
    <p:sldId id="338" r:id="rId90"/>
    <p:sldId id="365" r:id="rId91"/>
    <p:sldId id="304" r:id="rId92"/>
    <p:sldId id="305" r:id="rId93"/>
    <p:sldId id="339" r:id="rId94"/>
    <p:sldId id="318" r:id="rId95"/>
    <p:sldId id="306" r:id="rId96"/>
    <p:sldId id="307" r:id="rId97"/>
    <p:sldId id="308" r:id="rId98"/>
    <p:sldId id="369" r:id="rId99"/>
    <p:sldId id="310" r:id="rId100"/>
    <p:sldId id="368" r:id="rId101"/>
    <p:sldId id="311"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9FD18962-3251-49BA-B6C1-8C360AB4512A}" type="datetimeFigureOut">
              <a:rPr lang="en-US" smtClean="0"/>
              <a:pPr/>
              <a:t>11/3/2021</a:t>
            </a:fld>
            <a:endParaRPr lang="ta-IN"/>
          </a:p>
        </p:txBody>
      </p:sp>
      <p:sp>
        <p:nvSpPr>
          <p:cNvPr id="20" name="Footer Placeholder 19"/>
          <p:cNvSpPr>
            <a:spLocks noGrp="1"/>
          </p:cNvSpPr>
          <p:nvPr>
            <p:ph type="ftr" sz="quarter" idx="11"/>
          </p:nvPr>
        </p:nvSpPr>
        <p:spPr/>
        <p:txBody>
          <a:bodyPr/>
          <a:lstStyle/>
          <a:p>
            <a:endParaRPr lang="ta-IN"/>
          </a:p>
        </p:txBody>
      </p:sp>
      <p:sp>
        <p:nvSpPr>
          <p:cNvPr id="10" name="Slide Number Placeholder 9"/>
          <p:cNvSpPr>
            <a:spLocks noGrp="1"/>
          </p:cNvSpPr>
          <p:nvPr>
            <p:ph type="sldNum" sz="quarter" idx="12"/>
          </p:nvPr>
        </p:nvSpPr>
        <p:spPr/>
        <p:txBody>
          <a:bodyPr/>
          <a:lstStyle/>
          <a:p>
            <a:fld id="{9CBC8996-B8E4-4870-8C81-34CCA26DDA4F}" type="slidenum">
              <a:rPr lang="ta-IN" smtClean="0"/>
              <a:pPr/>
              <a:t>‹#›</a:t>
            </a:fld>
            <a:endParaRPr lang="ta-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D18962-3251-49BA-B6C1-8C360AB4512A}"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D18962-3251-49BA-B6C1-8C360AB4512A}"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D18962-3251-49BA-B6C1-8C360AB4512A}"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D18962-3251-49BA-B6C1-8C360AB4512A}"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9CBC8996-B8E4-4870-8C81-34CCA26DDA4F}" type="slidenum">
              <a:rPr lang="ta-IN" smtClean="0"/>
              <a:pPr/>
              <a:t>‹#›</a:t>
            </a:fld>
            <a:endParaRPr lang="ta-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D18962-3251-49BA-B6C1-8C360AB4512A}" type="datetimeFigureOut">
              <a:rPr lang="en-US" smtClean="0"/>
              <a:pPr/>
              <a:t>11/3/2021</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D18962-3251-49BA-B6C1-8C360AB4512A}" type="datetimeFigureOut">
              <a:rPr lang="en-US" smtClean="0"/>
              <a:pPr/>
              <a:t>11/3/2021</a:t>
            </a:fld>
            <a:endParaRPr lang="ta-IN"/>
          </a:p>
        </p:txBody>
      </p:sp>
      <p:sp>
        <p:nvSpPr>
          <p:cNvPr id="8" name="Footer Placeholder 7"/>
          <p:cNvSpPr>
            <a:spLocks noGrp="1"/>
          </p:cNvSpPr>
          <p:nvPr>
            <p:ph type="ftr" sz="quarter" idx="11"/>
          </p:nvPr>
        </p:nvSpPr>
        <p:spPr/>
        <p:txBody>
          <a:bodyPr/>
          <a:lstStyle/>
          <a:p>
            <a:endParaRPr lang="ta-IN"/>
          </a:p>
        </p:txBody>
      </p:sp>
      <p:sp>
        <p:nvSpPr>
          <p:cNvPr id="9" name="Slide Number Placeholder 8"/>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D18962-3251-49BA-B6C1-8C360AB4512A}" type="datetimeFigureOut">
              <a:rPr lang="en-US" smtClean="0"/>
              <a:pPr/>
              <a:t>11/3/2021</a:t>
            </a:fld>
            <a:endParaRPr lang="ta-IN"/>
          </a:p>
        </p:txBody>
      </p:sp>
      <p:sp>
        <p:nvSpPr>
          <p:cNvPr id="4" name="Footer Placeholder 3"/>
          <p:cNvSpPr>
            <a:spLocks noGrp="1"/>
          </p:cNvSpPr>
          <p:nvPr>
            <p:ph type="ftr" sz="quarter" idx="11"/>
          </p:nvPr>
        </p:nvSpPr>
        <p:spPr/>
        <p:txBody>
          <a:bodyPr/>
          <a:lstStyle/>
          <a:p>
            <a:endParaRPr lang="ta-IN"/>
          </a:p>
        </p:txBody>
      </p:sp>
      <p:sp>
        <p:nvSpPr>
          <p:cNvPr id="5" name="Slide Number Placeholder 4"/>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FD18962-3251-49BA-B6C1-8C360AB4512A}" type="datetimeFigureOut">
              <a:rPr lang="en-US" smtClean="0"/>
              <a:pPr/>
              <a:t>11/3/2021</a:t>
            </a:fld>
            <a:endParaRPr lang="ta-IN"/>
          </a:p>
        </p:txBody>
      </p:sp>
      <p:sp>
        <p:nvSpPr>
          <p:cNvPr id="3" name="Footer Placeholder 2"/>
          <p:cNvSpPr>
            <a:spLocks noGrp="1"/>
          </p:cNvSpPr>
          <p:nvPr>
            <p:ph type="ftr" sz="quarter" idx="11"/>
          </p:nvPr>
        </p:nvSpPr>
        <p:spPr/>
        <p:txBody>
          <a:bodyPr/>
          <a:lstStyle/>
          <a:p>
            <a:endParaRPr lang="ta-IN"/>
          </a:p>
        </p:txBody>
      </p:sp>
      <p:sp>
        <p:nvSpPr>
          <p:cNvPr id="4" name="Slide Number Placeholder 3"/>
          <p:cNvSpPr>
            <a:spLocks noGrp="1"/>
          </p:cNvSpPr>
          <p:nvPr>
            <p:ph type="sldNum" sz="quarter" idx="12"/>
          </p:nvPr>
        </p:nvSpPr>
        <p:spPr/>
        <p:txBody>
          <a:bodyPr/>
          <a:lstStyle/>
          <a:p>
            <a:fld id="{9CBC8996-B8E4-4870-8C81-34CCA26DDA4F}" type="slidenum">
              <a:rPr lang="ta-IN" smtClean="0"/>
              <a:pPr/>
              <a:t>‹#›</a:t>
            </a:fld>
            <a:endParaRPr lang="ta-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D18962-3251-49BA-B6C1-8C360AB4512A}" type="datetimeFigureOut">
              <a:rPr lang="en-US" smtClean="0"/>
              <a:pPr/>
              <a:t>11/3/2021</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D18962-3251-49BA-B6C1-8C360AB4512A}" type="datetimeFigureOut">
              <a:rPr lang="en-US" smtClean="0"/>
              <a:pPr/>
              <a:t>11/3/2021</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9CBC8996-B8E4-4870-8C81-34CCA26DDA4F}" type="slidenum">
              <a:rPr lang="ta-IN" smtClean="0"/>
              <a:pPr/>
              <a:t>‹#›</a:t>
            </a:fld>
            <a:endParaRPr lang="ta-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FD18962-3251-49BA-B6C1-8C360AB4512A}" type="datetimeFigureOut">
              <a:rPr lang="en-US" smtClean="0"/>
              <a:pPr/>
              <a:t>11/3/2021</a:t>
            </a:fld>
            <a:endParaRPr lang="ta-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a-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CBC8996-B8E4-4870-8C81-34CCA26DDA4F}" type="slidenum">
              <a:rPr lang="ta-IN" smtClean="0"/>
              <a:pPr/>
              <a:t>‹#›</a:t>
            </a:fld>
            <a:endParaRPr lang="ta-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5400" y="3352800"/>
            <a:ext cx="3441192" cy="457200"/>
          </a:xfrm>
        </p:spPr>
        <p:txBody>
          <a:bodyPr>
            <a:normAutofit fontScale="92500" lnSpcReduction="20000"/>
          </a:bodyPr>
          <a:lstStyle/>
          <a:p>
            <a:r>
              <a:rPr lang="en-IN" dirty="0" smtClean="0"/>
              <a:t>Dr </a:t>
            </a:r>
            <a:r>
              <a:rPr lang="en-IN" dirty="0" err="1" smtClean="0"/>
              <a:t>Ezhil</a:t>
            </a:r>
            <a:r>
              <a:rPr lang="en-IN" dirty="0" smtClean="0"/>
              <a:t> </a:t>
            </a:r>
            <a:r>
              <a:rPr lang="en-IN" dirty="0" err="1" smtClean="0"/>
              <a:t>Arasi</a:t>
            </a:r>
            <a:endParaRPr lang="en-IN" dirty="0"/>
          </a:p>
        </p:txBody>
      </p:sp>
      <p:sp>
        <p:nvSpPr>
          <p:cNvPr id="4" name="Title 1"/>
          <p:cNvSpPr>
            <a:spLocks noGrp="1"/>
          </p:cNvSpPr>
          <p:nvPr>
            <p:ph type="title"/>
          </p:nvPr>
        </p:nvSpPr>
        <p:spPr/>
        <p:txBody>
          <a:bodyPr>
            <a:normAutofit/>
          </a:bodyPr>
          <a:lstStyle/>
          <a:p>
            <a:r>
              <a:rPr lang="en-US" u="sng" dirty="0" smtClean="0"/>
              <a:t>NUTRITION AND HEALTH</a:t>
            </a:r>
            <a:endParaRPr lang="ta-IN" u="sng" dirty="0"/>
          </a:p>
        </p:txBody>
      </p:sp>
    </p:spTree>
    <p:extLst>
      <p:ext uri="{BB962C8B-B14F-4D97-AF65-F5344CB8AC3E}">
        <p14:creationId xmlns:p14="http://schemas.microsoft.com/office/powerpoint/2010/main" val="1534693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Sources of proteins:</a:t>
            </a:r>
            <a:endParaRPr lang="ta-IN" u="sng" dirty="0"/>
          </a:p>
        </p:txBody>
      </p:sp>
      <p:sp>
        <p:nvSpPr>
          <p:cNvPr id="3" name="Content Placeholder 2"/>
          <p:cNvSpPr>
            <a:spLocks noGrp="1"/>
          </p:cNvSpPr>
          <p:nvPr>
            <p:ph idx="1"/>
          </p:nvPr>
        </p:nvSpPr>
        <p:spPr/>
        <p:txBody>
          <a:bodyPr>
            <a:noAutofit/>
          </a:bodyPr>
          <a:lstStyle/>
          <a:p>
            <a:pPr>
              <a:buNone/>
            </a:pPr>
            <a:r>
              <a:rPr lang="en-US" sz="2000" dirty="0" smtClean="0"/>
              <a:t>   </a:t>
            </a:r>
            <a:r>
              <a:rPr lang="en-US" sz="2400" dirty="0" smtClean="0"/>
              <a:t>Humans obtain protein from two main dietary sources.</a:t>
            </a:r>
          </a:p>
          <a:p>
            <a:pPr>
              <a:buNone/>
            </a:pPr>
            <a:r>
              <a:rPr lang="en-US" sz="2400" i="1" dirty="0" smtClean="0"/>
              <a:t>          (</a:t>
            </a:r>
            <a:r>
              <a:rPr lang="en-US" sz="2800" i="1" dirty="0" smtClean="0"/>
              <a:t>a) ANIMAL SOURCES: </a:t>
            </a:r>
            <a:r>
              <a:rPr lang="en-US" sz="2800" dirty="0" smtClean="0"/>
              <a:t>Proteins of animal origin are found in milk, meat, eggs, cheese, fish and fowl. These proteins contain all the essential amino acids (EAA) in adequate amounts. Egg proteins are considered to be the best among food proteins because of their high biological value and digestibility. They are used in nutrition studies as a "reference protein".</a:t>
            </a:r>
          </a:p>
          <a:p>
            <a:pPr>
              <a:buNone/>
            </a:pPr>
            <a:r>
              <a:rPr lang="en-US" sz="2800" dirty="0" smtClean="0"/>
              <a:t>          </a:t>
            </a:r>
            <a:br>
              <a:rPr lang="en-US" sz="2800" dirty="0" smtClean="0"/>
            </a:br>
            <a:r>
              <a:rPr lang="en-US" sz="2000" dirty="0" smtClean="0"/>
              <a:t/>
            </a:r>
            <a:br>
              <a:rPr lang="en-US" sz="2000" dirty="0" smtClean="0"/>
            </a:br>
            <a:endParaRPr lang="ta-IN" sz="20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smtClean="0"/>
              <a:t>(a) the meal should be a </a:t>
            </a:r>
            <a:r>
              <a:rPr lang="en-US" sz="2400" i="1" dirty="0" smtClean="0"/>
              <a:t>supplement </a:t>
            </a:r>
            <a:r>
              <a:rPr lang="en-US" sz="2400" dirty="0" smtClean="0"/>
              <a:t>and not a</a:t>
            </a:r>
            <a:br>
              <a:rPr lang="en-US" sz="2400" dirty="0" smtClean="0"/>
            </a:br>
            <a:r>
              <a:rPr lang="en-US" sz="2400" dirty="0" smtClean="0"/>
              <a:t>substitute to the home diet</a:t>
            </a:r>
            <a:br>
              <a:rPr lang="en-US" sz="2400" dirty="0" smtClean="0"/>
            </a:br>
            <a:r>
              <a:rPr lang="en-US" sz="2400" dirty="0" smtClean="0"/>
              <a:t>(b) the meal should supply at least one-third of the total energy requirement, and half of the protein need</a:t>
            </a:r>
            <a:br>
              <a:rPr lang="en-US" sz="2400" dirty="0" smtClean="0"/>
            </a:br>
            <a:r>
              <a:rPr lang="en-US" sz="2400" dirty="0" smtClean="0"/>
              <a:t>(c) the cost of the meal </a:t>
            </a:r>
            <a:r>
              <a:rPr lang="en-US" sz="2400" dirty="0" err="1" smtClean="0"/>
              <a:t>sbould</a:t>
            </a:r>
            <a:r>
              <a:rPr lang="en-US" sz="2400" dirty="0" smtClean="0"/>
              <a:t> be reasonably low</a:t>
            </a:r>
            <a:br>
              <a:rPr lang="en-US" sz="2400" dirty="0" smtClean="0"/>
            </a:br>
            <a:r>
              <a:rPr lang="en-US" sz="2400" dirty="0" smtClean="0"/>
              <a:t>(d) the meal should be such that it can be prepared easily in schools; no complicated cooking process should be involved</a:t>
            </a:r>
            <a:br>
              <a:rPr lang="en-US" sz="2400" dirty="0" smtClean="0"/>
            </a:br>
            <a:r>
              <a:rPr lang="en-US" sz="2400" dirty="0" smtClean="0"/>
              <a:t>(e) as far as possible, locally available foods should be</a:t>
            </a:r>
            <a:br>
              <a:rPr lang="en-US" sz="2400" dirty="0" smtClean="0"/>
            </a:br>
            <a:r>
              <a:rPr lang="en-US" sz="2400" dirty="0" smtClean="0"/>
              <a:t>used; this will reduce the cost </a:t>
            </a:r>
            <a:r>
              <a:rPr lang="en-US" sz="2400" dirty="0" err="1" smtClean="0"/>
              <a:t>ofthe</a:t>
            </a:r>
            <a:r>
              <a:rPr lang="en-US" sz="2400" dirty="0" smtClean="0"/>
              <a:t> meal, and</a:t>
            </a:r>
            <a:br>
              <a:rPr lang="en-US" sz="2400" dirty="0" smtClean="0"/>
            </a:br>
            <a:r>
              <a:rPr lang="en-US" sz="2400" dirty="0" smtClean="0"/>
              <a:t>(f) the menu should be frequently changed to avoid</a:t>
            </a:r>
            <a:r>
              <a:rPr lang="en-US" sz="2800" dirty="0" smtClean="0"/>
              <a:t/>
            </a:r>
            <a:br>
              <a:rPr lang="en-US" sz="2800" dirty="0" smtClean="0"/>
            </a:br>
            <a:r>
              <a:rPr lang="en-US" sz="2800" dirty="0" smtClean="0"/>
              <a:t>monotony.</a:t>
            </a:r>
            <a:br>
              <a:rPr lang="en-US" sz="2800" dirty="0" smtClean="0"/>
            </a:br>
            <a:endParaRPr lang="en-US" sz="28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Autofit/>
          </a:bodyPr>
          <a:lstStyle/>
          <a:p>
            <a:r>
              <a:rPr lang="en-US" sz="2400" b="1" u="sng" dirty="0" smtClean="0"/>
              <a:t>8. Mid-day meal scheme </a:t>
            </a:r>
            <a:r>
              <a:rPr lang="en-US" sz="2400" dirty="0" smtClean="0"/>
              <a:t/>
            </a:r>
            <a:br>
              <a:rPr lang="en-US" sz="2400" dirty="0" smtClean="0"/>
            </a:br>
            <a:r>
              <a:rPr lang="en-US" sz="2400" dirty="0" smtClean="0"/>
              <a:t>      Mid-day meal scheme is also known as National</a:t>
            </a:r>
            <a:br>
              <a:rPr lang="en-US" sz="2400" dirty="0" smtClean="0"/>
            </a:br>
            <a:r>
              <a:rPr lang="en-US" sz="2400" dirty="0" smtClean="0"/>
              <a:t>Programme of Nutritional Support to Primary Education. It was launched as a centrally sponsored scheme on 15</a:t>
            </a:r>
            <a:r>
              <a:rPr lang="en-US" sz="2400" baseline="30000" dirty="0" smtClean="0"/>
              <a:t>th</a:t>
            </a:r>
            <a:r>
              <a:rPr lang="en-US" sz="2400" dirty="0" smtClean="0"/>
              <a:t> August 1995 and revised in 2004. Its objective being </a:t>
            </a:r>
            <a:r>
              <a:rPr lang="en-US" sz="2400" dirty="0" err="1" smtClean="0"/>
              <a:t>universalization</a:t>
            </a:r>
            <a:r>
              <a:rPr lang="en-US" sz="2400" dirty="0" smtClean="0"/>
              <a:t> of primary education by increasing enrolment, retention and attendance and simultaneously impacting on nutrition of students in primary classes. It was implemented in 2,408 blocks in the first year and covered the whole country in a phased manner by 1997-98. The programme originally covered children of primary stage (classes I to </a:t>
            </a:r>
            <a:r>
              <a:rPr lang="en-US" sz="2400" i="1" dirty="0" smtClean="0"/>
              <a:t>V) </a:t>
            </a:r>
            <a:r>
              <a:rPr lang="en-US" sz="2400" dirty="0" smtClean="0"/>
              <a:t>in government, local body and government aided schools and was extended in Oct. 2002, to cover children studying in Education Guarantee Scheme and</a:t>
            </a:r>
            <a:br>
              <a:rPr lang="en-US" sz="2400" dirty="0" smtClean="0"/>
            </a:br>
            <a:r>
              <a:rPr lang="en-US" sz="2400" dirty="0" smtClean="0"/>
              <a:t>Alternative and Innovative Education Centres also.</a:t>
            </a:r>
            <a:br>
              <a:rPr lang="en-US" sz="24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381000"/>
            <a:ext cx="7498080" cy="4800600"/>
          </a:xfrm>
        </p:spPr>
        <p:txBody>
          <a:bodyPr/>
          <a:lstStyle/>
          <a:p>
            <a:endParaRPr lang="en-US" i="1" dirty="0" smtClean="0"/>
          </a:p>
          <a:p>
            <a:pPr>
              <a:buNone/>
            </a:pPr>
            <a:endParaRPr lang="en-US" i="1" dirty="0" smtClean="0"/>
          </a:p>
          <a:p>
            <a:r>
              <a:rPr lang="en-US" i="1" dirty="0" smtClean="0"/>
              <a:t>(b) VEGETABLE SOURCES : </a:t>
            </a:r>
            <a:r>
              <a:rPr lang="en-US" dirty="0" smtClean="0"/>
              <a:t>Vegetable</a:t>
            </a:r>
            <a:br>
              <a:rPr lang="en-US" dirty="0" smtClean="0"/>
            </a:br>
            <a:r>
              <a:rPr lang="en-US" dirty="0" smtClean="0"/>
              <a:t>proteins are found in pulses (legumes), cereals, beans, nuts , oil-seed cakes, etc.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FATS:</a:t>
            </a:r>
            <a:endParaRPr lang="ta-IN"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r>
            <a:br>
              <a:rPr lang="en-US" dirty="0" smtClean="0"/>
            </a:br>
            <a:r>
              <a:rPr lang="en-US" dirty="0" smtClean="0"/>
              <a:t>Fats are solid at 20 deg. C; they are called "oils" if they  are liquid at that temperature. Fats and oils are concentrated sources of energy. They are classified as :</a:t>
            </a:r>
            <a:br>
              <a:rPr lang="en-US" dirty="0" smtClean="0"/>
            </a:br>
            <a:r>
              <a:rPr lang="en-US" dirty="0" smtClean="0"/>
              <a:t>          (a) </a:t>
            </a:r>
            <a:r>
              <a:rPr lang="en-US" i="1" dirty="0" smtClean="0"/>
              <a:t>Simple lipids, </a:t>
            </a:r>
            <a:r>
              <a:rPr lang="en-US" dirty="0" smtClean="0"/>
              <a:t>e.g., triglycerides</a:t>
            </a:r>
            <a:br>
              <a:rPr lang="en-US" dirty="0" smtClean="0"/>
            </a:br>
            <a:r>
              <a:rPr lang="en-US" dirty="0" smtClean="0"/>
              <a:t>          (b) </a:t>
            </a:r>
            <a:r>
              <a:rPr lang="en-US" i="1" dirty="0" smtClean="0"/>
              <a:t>Compound </a:t>
            </a:r>
            <a:r>
              <a:rPr lang="en-US" dirty="0" smtClean="0"/>
              <a:t>lipids, e.g., phospholipids</a:t>
            </a:r>
            <a:br>
              <a:rPr lang="en-US" dirty="0" smtClean="0"/>
            </a:br>
            <a:r>
              <a:rPr lang="en-US" dirty="0" smtClean="0"/>
              <a:t>          (c) </a:t>
            </a:r>
            <a:r>
              <a:rPr lang="en-US" i="1" dirty="0" err="1" smtClean="0"/>
              <a:t>Deriued</a:t>
            </a:r>
            <a:r>
              <a:rPr lang="en-US" i="1" dirty="0" smtClean="0"/>
              <a:t> lipids, </a:t>
            </a:r>
            <a:r>
              <a:rPr lang="en-US" dirty="0" smtClean="0"/>
              <a:t>e.g., cholesterol</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human body can synthesize triglycerides and cholesterol endogenously. Most of the body fat (99 per cent )in the adipose tissue is in the form of triglycerides. In normal human subjects, adipose tissue constitutes between 10 to 15per cent of body weight. The accumulation of one kilogram of adipose tissue corresponds to 7,700 kcal of energy.</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Fatty acids</a:t>
            </a:r>
            <a:endParaRPr lang="ta-IN" u="sng" dirty="0"/>
          </a:p>
        </p:txBody>
      </p:sp>
      <p:sp>
        <p:nvSpPr>
          <p:cNvPr id="3" name="Content Placeholder 2"/>
          <p:cNvSpPr>
            <a:spLocks noGrp="1"/>
          </p:cNvSpPr>
          <p:nvPr>
            <p:ph idx="1"/>
          </p:nvPr>
        </p:nvSpPr>
        <p:spPr/>
        <p:txBody>
          <a:bodyPr>
            <a:normAutofit fontScale="92500"/>
          </a:bodyPr>
          <a:lstStyle/>
          <a:p>
            <a:pPr>
              <a:buNone/>
            </a:pPr>
            <a:r>
              <a:rPr lang="en-US" dirty="0" smtClean="0"/>
              <a:t/>
            </a:r>
            <a:br>
              <a:rPr lang="en-US" dirty="0" smtClean="0"/>
            </a:br>
            <a:r>
              <a:rPr lang="en-US" dirty="0" smtClean="0"/>
              <a:t>              Fats yield fatty acids and glycerol on hydrolysis. Fatty acids are divided into </a:t>
            </a:r>
            <a:r>
              <a:rPr lang="en-US" b="1" dirty="0" smtClean="0"/>
              <a:t>saturated </a:t>
            </a:r>
            <a:r>
              <a:rPr lang="en-US" dirty="0" smtClean="0"/>
              <a:t>fatty acids such as </a:t>
            </a:r>
            <a:r>
              <a:rPr lang="en-US" dirty="0" err="1" smtClean="0"/>
              <a:t>lauric</a:t>
            </a:r>
            <a:r>
              <a:rPr lang="en-US" dirty="0" smtClean="0"/>
              <a:t>, </a:t>
            </a:r>
            <a:r>
              <a:rPr lang="en-US" dirty="0" err="1" smtClean="0"/>
              <a:t>palmitic</a:t>
            </a:r>
            <a:r>
              <a:rPr lang="en-US" dirty="0" smtClean="0"/>
              <a:t> and </a:t>
            </a:r>
            <a:r>
              <a:rPr lang="en-US" dirty="0" err="1" smtClean="0"/>
              <a:t>stearic</a:t>
            </a:r>
            <a:r>
              <a:rPr lang="en-US" dirty="0" smtClean="0"/>
              <a:t> acids, and </a:t>
            </a:r>
            <a:r>
              <a:rPr lang="en-US" b="1" dirty="0" smtClean="0"/>
              <a:t>unsaturated </a:t>
            </a:r>
            <a:r>
              <a:rPr lang="en-US" dirty="0" smtClean="0"/>
              <a:t>fatty acids which are further divided into monounsaturated (MUFA) (e.g., oleic acid) and poly-unsaturated fatty acids (PUFA) (e.g., </a:t>
            </a:r>
            <a:r>
              <a:rPr lang="en-US" dirty="0" err="1" smtClean="0"/>
              <a:t>linoleic</a:t>
            </a:r>
            <a:r>
              <a:rPr lang="en-US" dirty="0" smtClean="0"/>
              <a:t> acid and </a:t>
            </a:r>
            <a:r>
              <a:rPr lang="en-US" dirty="0" err="1" smtClean="0"/>
              <a:t>cx-linolenic</a:t>
            </a:r>
            <a:r>
              <a:rPr lang="en-US" dirty="0" smtClean="0"/>
              <a:t> acid). </a:t>
            </a:r>
            <a:br>
              <a:rPr lang="en-US" dirty="0" smtClean="0"/>
            </a:br>
            <a:endParaRPr lang="ta-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Essential fatty acids</a:t>
            </a:r>
            <a:endParaRPr lang="ta-IN"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r>
            <a:br>
              <a:rPr lang="en-US" dirty="0" smtClean="0"/>
            </a:br>
            <a:r>
              <a:rPr lang="en-US" dirty="0" smtClean="0"/>
              <a:t>           Essential fatty acids are those that cannot be synthesized by humans. They can be derived only from food. The most important essential fatty acid (EFA) is </a:t>
            </a:r>
            <a:r>
              <a:rPr lang="en-US" b="1" i="1" dirty="0" err="1" smtClean="0"/>
              <a:t>linolelc</a:t>
            </a:r>
            <a:r>
              <a:rPr lang="en-US" b="1" i="1" dirty="0" smtClean="0"/>
              <a:t> acid, </a:t>
            </a:r>
            <a:r>
              <a:rPr lang="en-US" b="1" dirty="0" smtClean="0"/>
              <a:t>which serves as a basis for the production of other essential fatty</a:t>
            </a:r>
            <a:br>
              <a:rPr lang="en-US" b="1" dirty="0" smtClean="0"/>
            </a:br>
            <a:r>
              <a:rPr lang="en-US" b="1" dirty="0" smtClean="0"/>
              <a:t>acids (e.g., </a:t>
            </a:r>
            <a:r>
              <a:rPr lang="en-US" b="1" dirty="0" err="1" smtClean="0"/>
              <a:t>linolenic</a:t>
            </a:r>
            <a:r>
              <a:rPr lang="en-US" b="1" dirty="0" smtClean="0"/>
              <a:t> and </a:t>
            </a:r>
            <a:r>
              <a:rPr lang="en-US" b="1" dirty="0" err="1" smtClean="0"/>
              <a:t>arachidonic</a:t>
            </a:r>
            <a:r>
              <a:rPr lang="en-US" b="1" dirty="0" smtClean="0"/>
              <a:t> acids). Not all polyunsaturated fatty acids are essential fatty acids.</a:t>
            </a:r>
            <a:br>
              <a:rPr lang="en-US" b="1" dirty="0" smtClean="0"/>
            </a:br>
            <a:r>
              <a:rPr lang="en-US" b="1" dirty="0" smtClean="0"/>
              <a:t/>
            </a:r>
            <a:br>
              <a:rPr lang="en-US" b="1" dirty="0" smtClean="0"/>
            </a:br>
            <a:endParaRPr lang="ta-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Trans-fatty acids</a:t>
            </a:r>
            <a:endParaRPr lang="ta-IN" u="sng" dirty="0"/>
          </a:p>
        </p:txBody>
      </p:sp>
      <p:sp>
        <p:nvSpPr>
          <p:cNvPr id="3" name="Content Placeholder 2"/>
          <p:cNvSpPr>
            <a:spLocks noGrp="1"/>
          </p:cNvSpPr>
          <p:nvPr>
            <p:ph idx="1"/>
          </p:nvPr>
        </p:nvSpPr>
        <p:spPr>
          <a:xfrm>
            <a:off x="1435608" y="1447800"/>
            <a:ext cx="7498080" cy="4724400"/>
          </a:xfrm>
        </p:spPr>
        <p:txBody>
          <a:bodyPr>
            <a:normAutofit fontScale="25000" lnSpcReduction="20000"/>
          </a:bodyPr>
          <a:lstStyle/>
          <a:p>
            <a:pPr>
              <a:buNone/>
            </a:pPr>
            <a:r>
              <a:rPr lang="en-US" dirty="0" smtClean="0"/>
              <a:t/>
            </a:r>
            <a:br>
              <a:rPr lang="en-US" dirty="0" smtClean="0"/>
            </a:br>
            <a:r>
              <a:rPr lang="en-US" sz="11200" dirty="0" smtClean="0"/>
              <a:t>          Trans-fatty acids are geometrical isomers of </a:t>
            </a:r>
            <a:r>
              <a:rPr lang="en-US" sz="11200" dirty="0" err="1" smtClean="0"/>
              <a:t>Cisunsaturated</a:t>
            </a:r>
            <a:r>
              <a:rPr lang="en-US" sz="11200" dirty="0" smtClean="0"/>
              <a:t> fatty acids that adapt a saturated fatty acid like configuration. Partial hydrogenation, the process used to increase shelf-life of poly-unsaturated fatty acids (PUFAs) create trans fatty acids and also removes the critical double bonds in essential fatty acids. Metabolic studies have demonstrated that trans-fatty acids render the plasma lipid profile even more </a:t>
            </a:r>
            <a:r>
              <a:rPr lang="en-US" sz="11200" dirty="0" err="1" smtClean="0"/>
              <a:t>atherogenic</a:t>
            </a:r>
            <a:r>
              <a:rPr lang="en-US" sz="11200" dirty="0" smtClean="0"/>
              <a:t> than saturated fatty acids, by not only elevating LDL cholesterol but also by decreasing HDL cholesterol. </a:t>
            </a:r>
            <a:br>
              <a:rPr lang="en-US" sz="11200" dirty="0" smtClean="0"/>
            </a:br>
            <a:r>
              <a:rPr lang="en-US" sz="9600" dirty="0" smtClean="0"/>
              <a:t/>
            </a:r>
            <a:br>
              <a:rPr lang="en-US" sz="9600" dirty="0" smtClean="0"/>
            </a:br>
            <a:endParaRPr lang="ta-IN" sz="9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Refined oils</a:t>
            </a:r>
            <a:endParaRPr lang="ta-IN"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r>
            <a:br>
              <a:rPr lang="en-US" dirty="0" smtClean="0"/>
            </a:br>
            <a:r>
              <a:rPr lang="en-US" sz="5100" dirty="0" smtClean="0"/>
              <a:t>         Refining is usually done by treatment with steam, alkali, etc. Refining and </a:t>
            </a:r>
            <a:r>
              <a:rPr lang="en-US" sz="5100" dirty="0" err="1" smtClean="0"/>
              <a:t>deodourization</a:t>
            </a:r>
            <a:r>
              <a:rPr lang="en-US" sz="5100" dirty="0" smtClean="0"/>
              <a:t> of raw oils is done mainly to remove the free fatty acids and rancid materials which may be present in them. Refining does not bring about any</a:t>
            </a:r>
            <a:br>
              <a:rPr lang="en-US" sz="5100" dirty="0" smtClean="0"/>
            </a:br>
            <a:r>
              <a:rPr lang="en-US" sz="5100" dirty="0" smtClean="0"/>
              <a:t>change in the unsaturated fatty acid content of the oil. It only improves the quality and taste of oils. Refined oils are</a:t>
            </a:r>
            <a:br>
              <a:rPr lang="en-US" sz="5100" dirty="0" smtClean="0"/>
            </a:br>
            <a:r>
              <a:rPr lang="en-US" sz="5100" dirty="0" smtClean="0"/>
              <a:t>costly.</a:t>
            </a:r>
            <a:br>
              <a:rPr lang="en-US" sz="5100"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Fats and disease</a:t>
            </a:r>
            <a:endParaRPr lang="ta-IN"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r>
            <a:br>
              <a:rPr lang="en-US" dirty="0" smtClean="0"/>
            </a:br>
            <a:r>
              <a:rPr lang="en-US" dirty="0" smtClean="0"/>
              <a:t>    </a:t>
            </a:r>
            <a:r>
              <a:rPr lang="en-US" sz="3300" i="1" dirty="0" smtClean="0"/>
              <a:t>(a) OBESITY : </a:t>
            </a:r>
            <a:r>
              <a:rPr lang="en-US" sz="3300" dirty="0" smtClean="0"/>
              <a:t>A diet, rich in fat, can pose a threat to human health by encouraging obesity. In fat people, adipose tissue may increase up to 30 per cent.</a:t>
            </a:r>
          </a:p>
          <a:p>
            <a:pPr>
              <a:buNone/>
            </a:pPr>
            <a:r>
              <a:rPr lang="en-US" sz="3300" dirty="0" smtClean="0"/>
              <a:t/>
            </a:r>
            <a:br>
              <a:rPr lang="en-US" sz="3300" dirty="0" smtClean="0"/>
            </a:br>
            <a:r>
              <a:rPr lang="en-US" sz="3300" dirty="0" smtClean="0"/>
              <a:t>    </a:t>
            </a:r>
            <a:r>
              <a:rPr lang="en-US" sz="3300" i="1" dirty="0" smtClean="0"/>
              <a:t>(B) CORONARY HEART DISEASE : </a:t>
            </a:r>
            <a:r>
              <a:rPr lang="en-US" sz="3300" dirty="0" smtClean="0"/>
              <a:t>High fat intake (i.e., dietary fat representing. 40 per cent or over of the energy supply and containing a high proportion of saturated fats) has-been identified as a major risk factor for CHD</a:t>
            </a:r>
            <a:br>
              <a:rPr lang="en-US" sz="3300" dirty="0" smtClean="0"/>
            </a:br>
            <a:r>
              <a:rPr lang="en-US" sz="3300" dirty="0" smtClean="0"/>
              <a:t/>
            </a:r>
            <a:br>
              <a:rPr lang="en-US" sz="3300" dirty="0" smtClean="0"/>
            </a:br>
            <a:endParaRPr lang="ta-IN" sz="33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i="1" dirty="0" smtClean="0"/>
              <a:t>(C) PHRENODERMA :</a:t>
            </a:r>
            <a:r>
              <a:rPr lang="en-US" dirty="0" smtClean="0"/>
              <a:t/>
            </a:r>
            <a:br>
              <a:rPr lang="en-US" dirty="0" smtClean="0"/>
            </a:br>
            <a:r>
              <a:rPr lang="en-US" dirty="0" smtClean="0"/>
              <a:t>Deficiency of essential fatty acids in the diet is associated with rough and dry skin, a condition known as </a:t>
            </a:r>
            <a:r>
              <a:rPr lang="en-US" dirty="0" err="1" smtClean="0"/>
              <a:t>phrenoderma</a:t>
            </a:r>
            <a:r>
              <a:rPr lang="en-US" dirty="0" smtClean="0"/>
              <a:t> </a:t>
            </a:r>
            <a:r>
              <a:rPr lang="en-US" dirty="0" err="1" smtClean="0"/>
              <a:t>or"toad</a:t>
            </a:r>
            <a:r>
              <a:rPr lang="en-US" dirty="0" smtClean="0"/>
              <a:t> skin". This condition is reported in Kerala, Karnataka</a:t>
            </a:r>
            <a:br>
              <a:rPr lang="en-US" dirty="0" smtClean="0"/>
            </a:br>
            <a:r>
              <a:rPr lang="en-US" dirty="0" smtClean="0"/>
              <a:t>and Gujarat </a:t>
            </a:r>
            <a:r>
              <a:rPr lang="en-US" i="1" dirty="0" smtClean="0"/>
              <a:t>(14). </a:t>
            </a:r>
            <a:r>
              <a:rPr lang="en-US" dirty="0" smtClean="0"/>
              <a:t>It is characterized by horny </a:t>
            </a:r>
            <a:r>
              <a:rPr lang="en-US" dirty="0" err="1" smtClean="0"/>
              <a:t>papular</a:t>
            </a:r>
            <a:r>
              <a:rPr lang="en-US" dirty="0" smtClean="0"/>
              <a:t> eruptions on the posterior and lateral aspects of limbs and on the back and buttocks. </a:t>
            </a:r>
            <a:r>
              <a:rPr lang="en-US" dirty="0" err="1" smtClean="0"/>
              <a:t>Phrenoderma</a:t>
            </a:r>
            <a:r>
              <a:rPr lang="en-US" dirty="0" smtClean="0"/>
              <a:t> can be cured rapidly by the administration of linseed or safflower oil which are rich in EFA, along with vitamins of the B-complex group.</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143000"/>
            <a:ext cx="7406640" cy="5181600"/>
          </a:xfrm>
        </p:spPr>
        <p:txBody>
          <a:bodyPr>
            <a:normAutofit fontScale="77500" lnSpcReduction="20000"/>
          </a:bodyPr>
          <a:lstStyle/>
          <a:p>
            <a:pPr>
              <a:buFont typeface="Wingdings" pitchFamily="2" charset="2"/>
              <a:buChar char="v"/>
            </a:pPr>
            <a:r>
              <a:rPr lang="en-US" sz="4100" dirty="0" smtClean="0"/>
              <a:t>Nutrition may be defined as the science of food and its relationship to health. It is concerned primarily with the part played by nutrients in body growth, development and maintenance.</a:t>
            </a:r>
          </a:p>
          <a:p>
            <a:pPr>
              <a:buFont typeface="Wingdings" pitchFamily="2" charset="2"/>
              <a:buChar char="v"/>
            </a:pPr>
            <a:r>
              <a:rPr lang="en-US" sz="4100" dirty="0" smtClean="0"/>
              <a:t>The word nutrient or food factor is used for specific dietary constituents such as proteins, vitamins and minerals. </a:t>
            </a:r>
          </a:p>
          <a:p>
            <a:pPr>
              <a:buFont typeface="Wingdings" pitchFamily="2" charset="2"/>
              <a:buChar char="v"/>
            </a:pPr>
            <a:r>
              <a:rPr lang="en-US" sz="4100" dirty="0" smtClean="0"/>
              <a:t>Good nutrition means "maintaining a</a:t>
            </a:r>
            <a:br>
              <a:rPr lang="en-US" sz="4100" dirty="0" smtClean="0"/>
            </a:br>
            <a:r>
              <a:rPr lang="en-US" sz="4100" dirty="0" smtClean="0"/>
              <a:t>nutritional status that enables us to grow well and enjoy good health"</a:t>
            </a:r>
            <a:r>
              <a:rPr lang="en-US" sz="3000" dirty="0" smtClean="0"/>
              <a:t/>
            </a:r>
            <a:br>
              <a:rPr lang="en-US" sz="3000"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CARBOHYDRATES</a:t>
            </a:r>
            <a:endParaRPr lang="ta-IN" u="sng" dirty="0"/>
          </a:p>
        </p:txBody>
      </p:sp>
      <p:sp>
        <p:nvSpPr>
          <p:cNvPr id="3" name="Content Placeholder 2"/>
          <p:cNvSpPr>
            <a:spLocks noGrp="1"/>
          </p:cNvSpPr>
          <p:nvPr>
            <p:ph idx="1"/>
          </p:nvPr>
        </p:nvSpPr>
        <p:spPr/>
        <p:txBody>
          <a:bodyPr>
            <a:noAutofit/>
          </a:bodyPr>
          <a:lstStyle/>
          <a:p>
            <a:pPr>
              <a:buNone/>
            </a:pPr>
            <a:r>
              <a:rPr lang="en-US" sz="2000" dirty="0" smtClean="0"/>
              <a:t/>
            </a:r>
            <a:br>
              <a:rPr lang="en-US" sz="2000" dirty="0" smtClean="0"/>
            </a:br>
            <a:r>
              <a:rPr lang="en-US" sz="2800" dirty="0" smtClean="0"/>
              <a:t>          The third major component of food is carbohydrate, which is the main source of energy, providing 4 </a:t>
            </a:r>
            <a:r>
              <a:rPr lang="en-US" sz="2800" dirty="0" err="1" smtClean="0"/>
              <a:t>kcals</a:t>
            </a:r>
            <a:r>
              <a:rPr lang="en-US" sz="2800" dirty="0" smtClean="0"/>
              <a:t> per gram. Carbohydrate is also essential for the oxidation of fats and for the synthesis of certain non-essential amino acids . There are three main sources of carbohydrates, </a:t>
            </a:r>
            <a:r>
              <a:rPr lang="en-US" sz="2800" dirty="0" err="1" smtClean="0"/>
              <a:t>viz.,starches</a:t>
            </a:r>
            <a:r>
              <a:rPr lang="en-US" sz="2800" dirty="0" smtClean="0"/>
              <a:t>, sugar and cellulose</a:t>
            </a:r>
            <a:r>
              <a:rPr lang="en-US" sz="2800" b="1" dirty="0" smtClean="0"/>
              <a:t/>
            </a:r>
            <a:br>
              <a:rPr lang="en-US" sz="2800" b="1" dirty="0" smtClean="0"/>
            </a:br>
            <a:endParaRPr lang="ta-IN"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 </a:t>
            </a:r>
            <a:r>
              <a:rPr lang="en-US" b="1" i="1" dirty="0" smtClean="0"/>
              <a:t>Starch </a:t>
            </a:r>
            <a:r>
              <a:rPr lang="en-US" b="1" dirty="0" smtClean="0"/>
              <a:t>is basic to the human</a:t>
            </a:r>
            <a:br>
              <a:rPr lang="en-US" b="1" dirty="0" smtClean="0"/>
            </a:br>
            <a:r>
              <a:rPr lang="en-US" b="1" dirty="0" smtClean="0"/>
              <a:t>diet. It is found in abundance in cereals, roots and </a:t>
            </a:r>
            <a:r>
              <a:rPr lang="en-US" b="1" dirty="0" err="1" smtClean="0"/>
              <a:t>tubers.</a:t>
            </a:r>
            <a:r>
              <a:rPr lang="en-US" b="1" i="1" dirty="0" err="1" smtClean="0"/>
              <a:t>Sugars</a:t>
            </a:r>
            <a:r>
              <a:rPr lang="en-US" b="1" i="1" dirty="0" smtClean="0"/>
              <a:t> </a:t>
            </a:r>
            <a:r>
              <a:rPr lang="en-US" b="1" dirty="0" smtClean="0"/>
              <a:t>comprise </a:t>
            </a:r>
            <a:r>
              <a:rPr lang="en-US" b="1" dirty="0" err="1" smtClean="0"/>
              <a:t>monosaccharides</a:t>
            </a:r>
            <a:r>
              <a:rPr lang="en-US" b="1" dirty="0" smtClean="0"/>
              <a:t> (glucose, fructose and</a:t>
            </a:r>
            <a:br>
              <a:rPr lang="en-US" b="1" dirty="0" smtClean="0"/>
            </a:br>
            <a:r>
              <a:rPr lang="en-US" b="1" dirty="0" err="1" smtClean="0"/>
              <a:t>galactose</a:t>
            </a:r>
            <a:r>
              <a:rPr lang="en-US" b="1" dirty="0" smtClean="0"/>
              <a:t>) and disaccharides (sucrose, lactose and maltose). These free sugars are highly water soluble and easily assimilated. Free sugars along with starches constitute a key source of energy. </a:t>
            </a:r>
            <a:r>
              <a:rPr lang="en-US" b="1" i="1" dirty="0" smtClean="0"/>
              <a:t>Cellulose </a:t>
            </a:r>
            <a:r>
              <a:rPr lang="en-US" b="1" dirty="0" smtClean="0"/>
              <a:t>which is the indigestible component of carbohydrate with scarcely any nutritive value, contributes to dietary </a:t>
            </a:r>
            <a:r>
              <a:rPr lang="en-US" b="1" dirty="0" err="1" smtClean="0"/>
              <a:t>fibre</a:t>
            </a:r>
            <a:r>
              <a:rPr lang="en-US" b="1" dirty="0" smtClean="0"/>
              <a:t>.</a:t>
            </a:r>
            <a:br>
              <a:rPr lang="en-US" b="1"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Glycaemic</a:t>
            </a:r>
            <a:r>
              <a:rPr lang="en-US" b="1" u="sng" dirty="0" smtClean="0"/>
              <a:t> index </a:t>
            </a:r>
            <a:endParaRPr lang="ta-IN" u="sng" dirty="0"/>
          </a:p>
        </p:txBody>
      </p:sp>
      <p:sp>
        <p:nvSpPr>
          <p:cNvPr id="3" name="Content Placeholder 2"/>
          <p:cNvSpPr>
            <a:spLocks noGrp="1"/>
          </p:cNvSpPr>
          <p:nvPr>
            <p:ph idx="1"/>
          </p:nvPr>
        </p:nvSpPr>
        <p:spPr/>
        <p:txBody>
          <a:bodyPr>
            <a:normAutofit fontScale="92500"/>
          </a:bodyPr>
          <a:lstStyle/>
          <a:p>
            <a:pPr>
              <a:buNone/>
            </a:pPr>
            <a:r>
              <a:rPr lang="en-US" dirty="0" smtClean="0"/>
              <a:t/>
            </a:r>
            <a:br>
              <a:rPr lang="en-US" dirty="0" smtClean="0"/>
            </a:br>
            <a:r>
              <a:rPr lang="en-US" dirty="0" smtClean="0"/>
              <a:t>        </a:t>
            </a:r>
            <a:r>
              <a:rPr lang="en-US" dirty="0" err="1" smtClean="0"/>
              <a:t>Glycaemic</a:t>
            </a:r>
            <a:r>
              <a:rPr lang="en-US" dirty="0" smtClean="0"/>
              <a:t> index of a food is defined by the area under the two-hour blood glucose response curve (AUC) following the ingestion of a fixed portion of test carbohydrate (usually 50 g) as a proportion (%) of the AUC of the standard (either</a:t>
            </a:r>
            <a:br>
              <a:rPr lang="en-US" dirty="0" smtClean="0"/>
            </a:br>
            <a:r>
              <a:rPr lang="en-US" dirty="0" smtClean="0"/>
              <a:t>glucose or white bread).</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VITAMINS</a:t>
            </a:r>
            <a:endParaRPr lang="ta-IN" u="sng" dirty="0"/>
          </a:p>
        </p:txBody>
      </p:sp>
      <p:sp>
        <p:nvSpPr>
          <p:cNvPr id="3" name="Content Placeholder 2"/>
          <p:cNvSpPr>
            <a:spLocks noGrp="1"/>
          </p:cNvSpPr>
          <p:nvPr>
            <p:ph idx="1"/>
          </p:nvPr>
        </p:nvSpPr>
        <p:spPr>
          <a:xfrm>
            <a:off x="1435608" y="1447800"/>
            <a:ext cx="7498080" cy="5105400"/>
          </a:xfrm>
        </p:spPr>
        <p:txBody>
          <a:bodyPr>
            <a:normAutofit fontScale="70000" lnSpcReduction="20000"/>
          </a:bodyPr>
          <a:lstStyle/>
          <a:p>
            <a:pPr>
              <a:buNone/>
            </a:pPr>
            <a:r>
              <a:rPr lang="en-US" dirty="0" smtClean="0"/>
              <a:t/>
            </a:r>
            <a:br>
              <a:rPr lang="en-US" dirty="0" smtClean="0"/>
            </a:br>
            <a:r>
              <a:rPr lang="en-US" dirty="0" smtClean="0"/>
              <a:t>             Vitamins are a class of organic compounds categorized as essential nutrients. They are required by the body in very small amounts. They fall in the category of micronutrients. Vitamins do not yield energy but enable the body to use other nutrients. Since the body is generally unable to synthesize them (at least in sufficient amounts) they must be provided by food. A well balanced diet supplies in most instances the vitamin needs of a healthy person.</a:t>
            </a:r>
            <a:br>
              <a:rPr lang="en-US" dirty="0" smtClean="0"/>
            </a:br>
            <a:r>
              <a:rPr lang="en-US" dirty="0" smtClean="0"/>
              <a:t>Vitamins are divided into two groups : </a:t>
            </a:r>
          </a:p>
          <a:p>
            <a:pPr>
              <a:buNone/>
            </a:pPr>
            <a:r>
              <a:rPr lang="en-US" dirty="0" smtClean="0"/>
              <a:t>                 (a) fat soluble vitamins, viz., vitamins A, D, E and K; and</a:t>
            </a:r>
          </a:p>
          <a:p>
            <a:pPr>
              <a:buNone/>
            </a:pPr>
            <a:r>
              <a:rPr lang="en-US" dirty="0" smtClean="0"/>
              <a:t>                 (b) water soluble vitamins, viz., vitamins of the B-group and vitamin C.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VITAMIN A</a:t>
            </a:r>
            <a:endParaRPr lang="ta-IN"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"Vitamin </a:t>
            </a:r>
            <a:r>
              <a:rPr lang="en-US" i="1" dirty="0" smtClean="0"/>
              <a:t>A </a:t>
            </a:r>
            <a:r>
              <a:rPr lang="en-US" dirty="0" smtClean="0"/>
              <a:t>covers both a pre-formed vitamin, retinal, and a pro-vitamin, beta carotene, some of which is converted to retinal in the intestinal mucosa.</a:t>
            </a:r>
            <a:br>
              <a:rPr lang="en-US" dirty="0" smtClean="0"/>
            </a:br>
            <a:r>
              <a:rPr lang="en-US" dirty="0" smtClean="0"/>
              <a:t/>
            </a:r>
            <a:br>
              <a:rPr lang="en-US" dirty="0" smtClean="0"/>
            </a:br>
            <a:r>
              <a:rPr lang="en-US" dirty="0" smtClean="0"/>
              <a:t>          The international unit (IU) of</a:t>
            </a:r>
            <a:br>
              <a:rPr lang="en-US" dirty="0" smtClean="0"/>
            </a:br>
            <a:r>
              <a:rPr lang="en-US" dirty="0" smtClean="0"/>
              <a:t>vitamin A is equivalent to 0.3 microgram of retinal (or 0.55 microgram of retinal </a:t>
            </a:r>
            <a:r>
              <a:rPr lang="en-US" dirty="0" err="1" smtClean="0"/>
              <a:t>palmitate</a:t>
            </a:r>
            <a:r>
              <a:rPr lang="en-US" dirty="0" smtClean="0"/>
              <a:t>).</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Functions</a:t>
            </a:r>
            <a:endParaRPr lang="ta-IN" u="sng" dirty="0"/>
          </a:p>
        </p:txBody>
      </p:sp>
      <p:sp>
        <p:nvSpPr>
          <p:cNvPr id="3" name="Content Placeholder 2"/>
          <p:cNvSpPr>
            <a:spLocks noGrp="1"/>
          </p:cNvSpPr>
          <p:nvPr>
            <p:ph idx="1"/>
          </p:nvPr>
        </p:nvSpPr>
        <p:spPr>
          <a:xfrm>
            <a:off x="1435608" y="1447800"/>
            <a:ext cx="7498080" cy="5410200"/>
          </a:xfrm>
        </p:spPr>
        <p:txBody>
          <a:bodyPr>
            <a:normAutofit fontScale="92500" lnSpcReduction="10000"/>
          </a:bodyPr>
          <a:lstStyle/>
          <a:p>
            <a:pPr>
              <a:buNone/>
            </a:pPr>
            <a:r>
              <a:rPr lang="en-US" dirty="0" smtClean="0"/>
              <a:t/>
            </a:r>
            <a:br>
              <a:rPr lang="en-US" dirty="0" smtClean="0"/>
            </a:br>
            <a:r>
              <a:rPr lang="en-US" dirty="0" smtClean="0"/>
              <a:t> Vitamin A participates in many bodily functions :</a:t>
            </a:r>
          </a:p>
          <a:p>
            <a:pPr>
              <a:buNone/>
            </a:pPr>
            <a:r>
              <a:rPr lang="en-US" dirty="0" smtClean="0"/>
              <a:t>           (a) it is indispensable for normal vision. It contributes to the production of retinal pigments which are needed for vision</a:t>
            </a:r>
            <a:br>
              <a:rPr lang="en-US" dirty="0" smtClean="0"/>
            </a:br>
            <a:r>
              <a:rPr lang="en-US" dirty="0" smtClean="0"/>
              <a:t>in dim light.</a:t>
            </a:r>
          </a:p>
          <a:p>
            <a:pPr>
              <a:buNone/>
            </a:pPr>
            <a:r>
              <a:rPr lang="en-US" dirty="0" smtClean="0"/>
              <a:t>           (b) it is necessary for maintaining the integrity and the normal functioning of glandular and epithelial tissue which lines intestinal, respiratory and urinary tracts as well  as the skin and eyes.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 (c) it supports growth especially</a:t>
            </a:r>
            <a:br>
              <a:rPr lang="en-US" dirty="0" smtClean="0"/>
            </a:br>
            <a:r>
              <a:rPr lang="en-US" dirty="0" smtClean="0"/>
              <a:t>skeletal growth.</a:t>
            </a:r>
          </a:p>
          <a:p>
            <a:pPr>
              <a:buNone/>
            </a:pPr>
            <a:r>
              <a:rPr lang="en-US" dirty="0" smtClean="0"/>
              <a:t> (d) it is anti-infective; there is increased</a:t>
            </a:r>
            <a:br>
              <a:rPr lang="en-US" dirty="0" smtClean="0"/>
            </a:br>
            <a:r>
              <a:rPr lang="en-US" dirty="0" smtClean="0"/>
              <a:t>susceptibility to infection and lowered immune response in vitamin A deficiency, and </a:t>
            </a:r>
          </a:p>
          <a:p>
            <a:pPr>
              <a:buNone/>
            </a:pPr>
            <a:r>
              <a:rPr lang="en-US" dirty="0" smtClean="0"/>
              <a:t> (e) it may protect against some epithelial cancers such as bronchial cancers, but the data are not fully consistent</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u="sng" dirty="0" smtClean="0"/>
              <a:t>Deficiency</a:t>
            </a:r>
            <a:r>
              <a:rPr lang="en-US" u="sng" dirty="0" smtClean="0"/>
              <a:t/>
            </a:r>
            <a:br>
              <a:rPr lang="en-US" u="sng"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Autofit/>
          </a:bodyPr>
          <a:lstStyle/>
          <a:p>
            <a:r>
              <a:rPr lang="en-US" sz="2400" i="1" dirty="0" smtClean="0"/>
              <a:t>(a) </a:t>
            </a:r>
            <a:r>
              <a:rPr lang="en-US" sz="2400" i="1" dirty="0" err="1" smtClean="0"/>
              <a:t>Nightblindness</a:t>
            </a:r>
            <a:r>
              <a:rPr lang="en-US" sz="2400" dirty="0" smtClean="0"/>
              <a:t/>
            </a:r>
            <a:br>
              <a:rPr lang="en-US" sz="2400" dirty="0" smtClean="0"/>
            </a:br>
            <a:r>
              <a:rPr lang="en-US" sz="2400" dirty="0" smtClean="0"/>
              <a:t/>
            </a:r>
            <a:br>
              <a:rPr lang="en-US" sz="2400" dirty="0" smtClean="0"/>
            </a:br>
            <a:r>
              <a:rPr lang="en-US" sz="2400" i="1" dirty="0" smtClean="0"/>
              <a:t>(b) Conjunctiva! </a:t>
            </a:r>
            <a:r>
              <a:rPr lang="en-US" sz="2400" dirty="0" err="1" smtClean="0"/>
              <a:t>xerosis</a:t>
            </a:r>
            <a:r>
              <a:rPr lang="en-US" sz="2400" dirty="0" smtClean="0"/>
              <a:t/>
            </a:r>
            <a:br>
              <a:rPr lang="en-US" sz="2400" dirty="0" smtClean="0"/>
            </a:br>
            <a:r>
              <a:rPr lang="en-US" sz="2400" dirty="0" smtClean="0"/>
              <a:t/>
            </a:r>
            <a:br>
              <a:rPr lang="en-US" sz="2400" dirty="0" smtClean="0"/>
            </a:br>
            <a:r>
              <a:rPr lang="en-US" sz="2400" i="1" dirty="0" smtClean="0"/>
              <a:t>(c) </a:t>
            </a:r>
            <a:r>
              <a:rPr lang="en-US" sz="2400" i="1" dirty="0" err="1" smtClean="0"/>
              <a:t>Bitot's</a:t>
            </a:r>
            <a:r>
              <a:rPr lang="en-US" sz="2400" i="1" dirty="0" smtClean="0"/>
              <a:t> spots</a:t>
            </a:r>
            <a:r>
              <a:rPr lang="en-US" sz="2400" dirty="0" smtClean="0"/>
              <a:t/>
            </a:r>
            <a:br>
              <a:rPr lang="en-US" sz="2400" dirty="0" smtClean="0"/>
            </a:br>
            <a:r>
              <a:rPr lang="en-US" sz="2400" dirty="0" smtClean="0"/>
              <a:t/>
            </a:r>
            <a:br>
              <a:rPr lang="en-US" sz="2400" dirty="0" smtClean="0"/>
            </a:br>
            <a:r>
              <a:rPr lang="en-US" sz="2400" i="1" dirty="0" smtClean="0"/>
              <a:t>(d) Corneal </a:t>
            </a:r>
            <a:r>
              <a:rPr lang="en-US" sz="2400" i="1" dirty="0" err="1" smtClean="0"/>
              <a:t>xerosis</a:t>
            </a:r>
            <a:r>
              <a:rPr lang="en-US" sz="2400" dirty="0" smtClean="0"/>
              <a:t/>
            </a:r>
            <a:br>
              <a:rPr lang="en-US" sz="2400" dirty="0" smtClean="0"/>
            </a:br>
            <a:r>
              <a:rPr lang="en-US" sz="2400" dirty="0" smtClean="0"/>
              <a:t/>
            </a:r>
            <a:br>
              <a:rPr lang="en-US" sz="2400" dirty="0" smtClean="0"/>
            </a:br>
            <a:r>
              <a:rPr lang="en-US" sz="2400" i="1" dirty="0" smtClean="0"/>
              <a:t>(e) </a:t>
            </a:r>
            <a:r>
              <a:rPr lang="en-US" sz="2400" i="1" dirty="0" err="1" smtClean="0"/>
              <a:t>Keratomalacia</a:t>
            </a:r>
            <a:r>
              <a:rPr lang="en-US" sz="2400" dirty="0" smtClean="0"/>
              <a:t/>
            </a:r>
            <a:br>
              <a:rPr lang="en-US" sz="2400" dirty="0" smtClean="0"/>
            </a:br>
            <a:r>
              <a:rPr lang="en-US" sz="2400" dirty="0" smtClean="0"/>
              <a:t/>
            </a:r>
            <a:br>
              <a:rPr lang="en-US" sz="2400" dirty="0" smtClean="0"/>
            </a:br>
            <a:r>
              <a:rPr lang="en-US" sz="2400" dirty="0" smtClean="0"/>
              <a:t>(f )Extra-ocular manifestations</a:t>
            </a:r>
            <a:br>
              <a:rPr lang="en-US" sz="2400" dirty="0" smtClean="0"/>
            </a:br>
            <a:r>
              <a:rPr lang="en-US" sz="2400" dirty="0" smtClean="0"/>
              <a:t>               These comprise follicular hyperkeratosis, anorexia and growth retardation which have long been recognized. </a:t>
            </a:r>
            <a:br>
              <a:rPr lang="en-US" sz="24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VITAMIN D</a:t>
            </a:r>
            <a:r>
              <a:rPr lang="en-US" u="sng" dirty="0" smtClean="0"/>
              <a:t/>
            </a:r>
            <a:br>
              <a:rPr lang="en-US" u="sng" dirty="0" smtClean="0"/>
            </a:br>
            <a:endParaRPr lang="ta-IN" u="sng" dirty="0"/>
          </a:p>
        </p:txBody>
      </p:sp>
      <p:sp>
        <p:nvSpPr>
          <p:cNvPr id="3" name="Content Placeholder 2"/>
          <p:cNvSpPr>
            <a:spLocks noGrp="1"/>
          </p:cNvSpPr>
          <p:nvPr>
            <p:ph idx="1"/>
          </p:nvPr>
        </p:nvSpPr>
        <p:spPr/>
        <p:txBody>
          <a:bodyPr>
            <a:normAutofit lnSpcReduction="10000"/>
          </a:bodyPr>
          <a:lstStyle/>
          <a:p>
            <a:r>
              <a:rPr lang="en-US" dirty="0" smtClean="0"/>
              <a:t>The nutritionally important forms of Vitamin D in man are </a:t>
            </a:r>
            <a:r>
              <a:rPr lang="en-US" dirty="0" err="1" smtClean="0"/>
              <a:t>Calciferol</a:t>
            </a:r>
            <a:r>
              <a:rPr lang="en-US" dirty="0" smtClean="0"/>
              <a:t> (Vitamin D2 ) and </a:t>
            </a:r>
            <a:r>
              <a:rPr lang="en-US" dirty="0" err="1" smtClean="0"/>
              <a:t>Cholecalciferol</a:t>
            </a:r>
            <a:r>
              <a:rPr lang="en-US" dirty="0" smtClean="0"/>
              <a:t> (Vitamin D3). </a:t>
            </a:r>
            <a:r>
              <a:rPr lang="en-US" dirty="0" err="1" smtClean="0"/>
              <a:t>Calciferol</a:t>
            </a:r>
            <a:r>
              <a:rPr lang="en-US" dirty="0" smtClean="0"/>
              <a:t> may be derived by irradiation of the plant sterol , </a:t>
            </a:r>
            <a:r>
              <a:rPr lang="en-US" dirty="0" err="1" smtClean="0"/>
              <a:t>ergosterol</a:t>
            </a:r>
            <a:r>
              <a:rPr lang="en-US" dirty="0" smtClean="0"/>
              <a:t>. </a:t>
            </a:r>
            <a:r>
              <a:rPr lang="en-US" dirty="0" err="1" smtClean="0"/>
              <a:t>Cholecalciferol</a:t>
            </a:r>
            <a:r>
              <a:rPr lang="en-US" dirty="0" smtClean="0"/>
              <a:t> is the naturally occurring (preformed) vitamin D which is found in animal fats and fish liver oils.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Functions of vitamin D and its metabolites </a:t>
            </a:r>
            <a:r>
              <a:rPr lang="en-US" dirty="0" smtClean="0"/>
              <a:t/>
            </a:r>
            <a:br>
              <a:rPr lang="en-US" dirty="0" smtClean="0"/>
            </a:br>
            <a:endParaRPr lang="ta-IN" dirty="0"/>
          </a:p>
        </p:txBody>
      </p:sp>
      <p:sp>
        <p:nvSpPr>
          <p:cNvPr id="3" name="Content Placeholder 2"/>
          <p:cNvSpPr>
            <a:spLocks noGrp="1"/>
          </p:cNvSpPr>
          <p:nvPr>
            <p:ph idx="1"/>
          </p:nvPr>
        </p:nvSpPr>
        <p:spPr>
          <a:xfrm>
            <a:off x="1435608" y="1295400"/>
            <a:ext cx="7498080" cy="2971800"/>
          </a:xfrm>
        </p:spPr>
        <p:txBody>
          <a:bodyPr>
            <a:noAutofit/>
          </a:bodyPr>
          <a:lstStyle/>
          <a:p>
            <a:r>
              <a:rPr lang="en-US" dirty="0" smtClean="0"/>
              <a:t>Intestine : Promotes intestinal absorption of calcium and phosphorus</a:t>
            </a:r>
          </a:p>
          <a:p>
            <a:r>
              <a:rPr lang="en-US" dirty="0" smtClean="0"/>
              <a:t>Bone      : Stimulates normal mineralization, enhances bone reabsorption, affects collagen maturation</a:t>
            </a:r>
          </a:p>
          <a:p>
            <a:r>
              <a:rPr lang="en-US" dirty="0" smtClean="0"/>
              <a:t> Kidney   : Increases tubular reabsorption of phosphate ,Variable effect on reabsorption of Calcium</a:t>
            </a:r>
          </a:p>
          <a:p>
            <a:r>
              <a:rPr lang="en-US" dirty="0" smtClean="0"/>
              <a:t>Other     : Permits normal growth.</a:t>
            </a:r>
            <a:br>
              <a:rPr lang="en-US" dirty="0" smtClean="0"/>
            </a:br>
            <a:r>
              <a:rPr lang="en-US" dirty="0" smtClean="0"/>
              <a:t/>
            </a:r>
            <a:br>
              <a:rPr lang="en-US"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ta-IN"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b="1" u="sng" dirty="0" smtClean="0"/>
              <a:t>CLASSIFICATION OF FOODS</a:t>
            </a:r>
            <a:endParaRPr lang="ta-IN" u="sng" dirty="0"/>
          </a:p>
        </p:txBody>
      </p:sp>
      <p:sp>
        <p:nvSpPr>
          <p:cNvPr id="3" name="Content Placeholder 2"/>
          <p:cNvSpPr>
            <a:spLocks noGrp="1"/>
          </p:cNvSpPr>
          <p:nvPr>
            <p:ph idx="1"/>
          </p:nvPr>
        </p:nvSpPr>
        <p:spPr>
          <a:xfrm>
            <a:off x="1435608" y="1295400"/>
            <a:ext cx="7498080" cy="5562600"/>
          </a:xfrm>
        </p:spPr>
        <p:txBody>
          <a:bodyPr>
            <a:normAutofit fontScale="55000" lnSpcReduction="20000"/>
          </a:bodyPr>
          <a:lstStyle/>
          <a:p>
            <a:pPr>
              <a:buNone/>
            </a:pPr>
            <a:r>
              <a:rPr lang="en-US" dirty="0" smtClean="0"/>
              <a:t/>
            </a:r>
            <a:br>
              <a:rPr lang="en-US" dirty="0" smtClean="0"/>
            </a:br>
            <a:r>
              <a:rPr lang="en-US" sz="4000" dirty="0" smtClean="0"/>
              <a:t>There are many ways of classifying foods</a:t>
            </a:r>
            <a:br>
              <a:rPr lang="en-US" sz="4000" dirty="0" smtClean="0"/>
            </a:br>
            <a:r>
              <a:rPr lang="en-US" sz="4000" i="1" dirty="0" smtClean="0"/>
              <a:t>1. Classification by origin</a:t>
            </a:r>
            <a:r>
              <a:rPr lang="en-US" sz="4000" dirty="0" smtClean="0"/>
              <a:t/>
            </a:r>
            <a:br>
              <a:rPr lang="en-US" sz="4000" dirty="0" smtClean="0"/>
            </a:br>
            <a:r>
              <a:rPr lang="en-US" sz="4000" dirty="0" smtClean="0"/>
              <a:t>          1) Foods of animal origin</a:t>
            </a:r>
            <a:br>
              <a:rPr lang="en-US" sz="4000" dirty="0" smtClean="0"/>
            </a:br>
            <a:r>
              <a:rPr lang="en-US" sz="4000" dirty="0" smtClean="0"/>
              <a:t>          2) Foods of vegetable origin.</a:t>
            </a:r>
            <a:br>
              <a:rPr lang="en-US" sz="4000" dirty="0" smtClean="0"/>
            </a:br>
            <a:r>
              <a:rPr lang="en-US" sz="4000" i="1" dirty="0" smtClean="0"/>
              <a:t>2. Classification by chemical composition</a:t>
            </a:r>
            <a:r>
              <a:rPr lang="en-US" sz="4000" dirty="0" smtClean="0"/>
              <a:t/>
            </a:r>
            <a:br>
              <a:rPr lang="en-US" sz="4000" dirty="0" smtClean="0"/>
            </a:br>
            <a:r>
              <a:rPr lang="en-US" sz="4000" dirty="0" smtClean="0"/>
              <a:t>          1) Proteins            2) Fats</a:t>
            </a:r>
            <a:br>
              <a:rPr lang="en-US" sz="4000" dirty="0" smtClean="0"/>
            </a:br>
            <a:r>
              <a:rPr lang="en-US" sz="4000" dirty="0" smtClean="0"/>
              <a:t>          3) Carbohydrates 4) Vitamins</a:t>
            </a:r>
            <a:br>
              <a:rPr lang="en-US" sz="4000" dirty="0" smtClean="0"/>
            </a:br>
            <a:r>
              <a:rPr lang="en-US" sz="4000" dirty="0" smtClean="0"/>
              <a:t>          5) Minerals.</a:t>
            </a:r>
            <a:br>
              <a:rPr lang="en-US" sz="4000" dirty="0" smtClean="0"/>
            </a:br>
            <a:r>
              <a:rPr lang="en-US" sz="4000" dirty="0" smtClean="0"/>
              <a:t> </a:t>
            </a:r>
            <a:r>
              <a:rPr lang="en-US" sz="4000" i="1" dirty="0" smtClean="0"/>
              <a:t>3. Classification by predominant function</a:t>
            </a:r>
            <a:r>
              <a:rPr lang="en-US" sz="4000" dirty="0" smtClean="0"/>
              <a:t/>
            </a:r>
            <a:br>
              <a:rPr lang="en-US" sz="4000" dirty="0" smtClean="0"/>
            </a:br>
            <a:r>
              <a:rPr lang="en-US" sz="4000" dirty="0" smtClean="0"/>
              <a:t>          1) </a:t>
            </a:r>
            <a:r>
              <a:rPr lang="en-US" sz="4000" i="1" dirty="0" smtClean="0"/>
              <a:t>Body-building foods, </a:t>
            </a:r>
            <a:r>
              <a:rPr lang="en-US" sz="4000" dirty="0" smtClean="0"/>
              <a:t>e.g., milk, meat, poultry, fish,</a:t>
            </a:r>
            <a:br>
              <a:rPr lang="en-US" sz="4000" dirty="0" smtClean="0"/>
            </a:br>
            <a:r>
              <a:rPr lang="en-US" sz="4000" dirty="0" smtClean="0"/>
              <a:t>eggs, pulses, groundnuts, etc.</a:t>
            </a:r>
            <a:br>
              <a:rPr lang="en-US" sz="4000" dirty="0" smtClean="0"/>
            </a:br>
            <a:r>
              <a:rPr lang="en-US" sz="4000" dirty="0" smtClean="0"/>
              <a:t>           2) </a:t>
            </a:r>
            <a:r>
              <a:rPr lang="en-US" sz="4000" i="1" dirty="0" smtClean="0"/>
              <a:t>Energy-giving foods, </a:t>
            </a:r>
            <a:r>
              <a:rPr lang="en-US" sz="4000" dirty="0" smtClean="0"/>
              <a:t>e.g., cereals, sugars, roots and</a:t>
            </a:r>
            <a:br>
              <a:rPr lang="en-US" sz="4000" dirty="0" smtClean="0"/>
            </a:br>
            <a:r>
              <a:rPr lang="en-US" sz="4000" dirty="0" smtClean="0"/>
              <a:t> tubers, fats and oils.</a:t>
            </a:r>
            <a:br>
              <a:rPr lang="en-US" sz="4000" dirty="0" smtClean="0"/>
            </a:br>
            <a:r>
              <a:rPr lang="en-US" sz="4000" dirty="0" smtClean="0"/>
              <a:t>           3) </a:t>
            </a:r>
            <a:r>
              <a:rPr lang="en-US" sz="4000" i="1" dirty="0" smtClean="0"/>
              <a:t>Protective foods, </a:t>
            </a:r>
            <a:r>
              <a:rPr lang="en-US" sz="4000" dirty="0" smtClean="0"/>
              <a:t>e.g., vegetables, fruits, milk.</a:t>
            </a:r>
            <a:br>
              <a:rPr lang="en-US" sz="4000" dirty="0" smtClean="0"/>
            </a:b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VITAMIN E</a:t>
            </a:r>
            <a:r>
              <a:rPr lang="en-US" u="sng" dirty="0" smtClean="0"/>
              <a:t/>
            </a:r>
            <a:br>
              <a:rPr lang="en-US" u="sng" dirty="0" smtClean="0"/>
            </a:br>
            <a:r>
              <a:rPr lang="en-US" b="1" u="sng" dirty="0" smtClean="0"/>
              <a:t>(</a:t>
            </a:r>
            <a:r>
              <a:rPr lang="en-US" b="1" u="sng" dirty="0" err="1" smtClean="0"/>
              <a:t>Tocopherol</a:t>
            </a:r>
            <a:r>
              <a:rPr lang="en-US" b="1" u="sng" dirty="0" smtClean="0"/>
              <a:t>)</a:t>
            </a:r>
            <a:endParaRPr lang="ta-IN" u="sng" dirty="0"/>
          </a:p>
        </p:txBody>
      </p:sp>
      <p:sp>
        <p:nvSpPr>
          <p:cNvPr id="3" name="Content Placeholder 2"/>
          <p:cNvSpPr>
            <a:spLocks noGrp="1"/>
          </p:cNvSpPr>
          <p:nvPr>
            <p:ph idx="1"/>
          </p:nvPr>
        </p:nvSpPr>
        <p:spPr>
          <a:xfrm>
            <a:off x="1435608" y="1447800"/>
            <a:ext cx="7498080" cy="4419600"/>
          </a:xfrm>
        </p:spPr>
        <p:txBody>
          <a:bodyPr>
            <a:noAutofit/>
          </a:bodyPr>
          <a:lstStyle/>
          <a:p>
            <a:pPr>
              <a:buNone/>
            </a:pPr>
            <a:r>
              <a:rPr lang="en-US" sz="2800" dirty="0" smtClean="0"/>
              <a:t>   Vitamin E is the generic name for a group of closely related and naturally occurring fat soluble compounds, the </a:t>
            </a:r>
            <a:r>
              <a:rPr lang="en-US" sz="2800" b="1" dirty="0" err="1" smtClean="0"/>
              <a:t>tocopherols</a:t>
            </a:r>
            <a:r>
              <a:rPr lang="en-US" sz="2800" b="1" dirty="0" smtClean="0"/>
              <a:t>. </a:t>
            </a:r>
            <a:r>
              <a:rPr lang="en-US" sz="2800" dirty="0" smtClean="0"/>
              <a:t>Of these alpha-to </a:t>
            </a:r>
            <a:r>
              <a:rPr lang="en-US" sz="2800" dirty="0" err="1" smtClean="0"/>
              <a:t>copherol</a:t>
            </a:r>
            <a:r>
              <a:rPr lang="en-US" sz="2800" dirty="0" smtClean="0"/>
              <a:t> is biologically the most potent. Vitamin E is widely distributed in foods. By far the richest sources are vegetable oils, cotton-seed, sun flower seed, egg yolk and butter. Foods rich in polyunsaturated </a:t>
            </a:r>
            <a:r>
              <a:rPr lang="en-US" sz="2800" dirty="0" err="1" smtClean="0"/>
              <a:t>fattyacids</a:t>
            </a:r>
            <a:r>
              <a:rPr lang="en-US" sz="2800" dirty="0" smtClean="0"/>
              <a:t> are also rich in vitamin E. </a:t>
            </a:r>
            <a:br>
              <a:rPr lang="en-US" sz="2800" dirty="0" smtClean="0"/>
            </a:br>
            <a:r>
              <a:rPr lang="en-US" sz="2800" dirty="0" smtClean="0"/>
              <a:t/>
            </a:r>
            <a:br>
              <a:rPr lang="en-US" sz="2800" dirty="0" smtClean="0"/>
            </a:br>
            <a:endParaRPr lang="ta-IN"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VITAMIN K</a:t>
            </a:r>
            <a:endParaRPr lang="ta-IN"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r>
            <a:br>
              <a:rPr lang="en-US" dirty="0" smtClean="0"/>
            </a:br>
            <a:r>
              <a:rPr lang="en-US" dirty="0" smtClean="0"/>
              <a:t>            Vitamin K occurs in at least two major forms -vitamin K and vitamin K2.Vitamin K1 is found mainly in fresh green vegetables particularly dark green ones, and in some fruits. Cow's milk is a richer source (60 mcg/L) of vitamin K than human milk (15 mcg/L). Vitamin K2 is synthesized by the intestinal bacteria, which usually provides an adequate supply in man.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B GROUP OF VITAMINS</a:t>
            </a:r>
            <a:r>
              <a:rPr lang="en-US" u="sng" dirty="0" smtClean="0"/>
              <a:t/>
            </a:r>
            <a:br>
              <a:rPr lang="en-US" u="sng" dirty="0" smtClean="0"/>
            </a:br>
            <a:r>
              <a:rPr lang="en-US" b="1" u="sng" dirty="0" smtClean="0"/>
              <a:t>THIAMINE (B 1 )</a:t>
            </a:r>
            <a:endParaRPr lang="ta-IN" u="sng"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a:r>
            <a:br>
              <a:rPr lang="en-US" dirty="0" smtClean="0"/>
            </a:br>
            <a:r>
              <a:rPr lang="en-US" dirty="0" smtClean="0"/>
              <a:t>         Thiamine (vitamin B1 ) is a water-soluble vitamin. It is essential for the utilization of carbohydrates. Thiamine pyrophosphate (TPP), the coenzyme of </a:t>
            </a:r>
            <a:r>
              <a:rPr lang="en-US" dirty="0" err="1" smtClean="0"/>
              <a:t>cocarboxylase</a:t>
            </a:r>
            <a:r>
              <a:rPr lang="en-US" dirty="0" smtClean="0"/>
              <a:t> plays a part in activating </a:t>
            </a:r>
            <a:r>
              <a:rPr lang="en-US" dirty="0" err="1" smtClean="0"/>
              <a:t>transketolase</a:t>
            </a:r>
            <a:r>
              <a:rPr lang="en-US" dirty="0" smtClean="0"/>
              <a:t>, an enzyme involved in the</a:t>
            </a:r>
            <a:br>
              <a:rPr lang="en-US" dirty="0" smtClean="0"/>
            </a:br>
            <a:r>
              <a:rPr lang="en-US" dirty="0" smtClean="0"/>
              <a:t>direct oxidative pathway for glucose. In thiamine deficiency, there is accumulation of </a:t>
            </a:r>
            <a:r>
              <a:rPr lang="en-US" dirty="0" err="1" smtClean="0"/>
              <a:t>pyruvic</a:t>
            </a:r>
            <a:r>
              <a:rPr lang="en-US" dirty="0" smtClean="0"/>
              <a:t> and lactic acids in the tissues and body fluids.</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SOURCES:</a:t>
            </a:r>
          </a:p>
          <a:p>
            <a:r>
              <a:rPr lang="en-US" dirty="0" smtClean="0"/>
              <a:t>Cereals, wheat, yeast, pulses, oil seed and nuts  especially ground nut</a:t>
            </a:r>
          </a:p>
          <a:p>
            <a:r>
              <a:rPr lang="en-US" dirty="0" smtClean="0"/>
              <a:t>Meat, egg, fish, vegetables and fruits contain smaller amounts.</a:t>
            </a:r>
          </a:p>
          <a:p>
            <a:r>
              <a:rPr lang="en-US" dirty="0" smtClean="0"/>
              <a:t>Milk is an important source of thiamine for infants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FUNCTIONS:</a:t>
            </a:r>
          </a:p>
          <a:p>
            <a:r>
              <a:rPr lang="en-US" dirty="0" smtClean="0"/>
              <a:t>Essential for the utilization of carbohydrate in the body</a:t>
            </a:r>
          </a:p>
          <a:p>
            <a:r>
              <a:rPr lang="en-US" dirty="0" smtClean="0"/>
              <a:t>Thiamine deficiency, there is accumulation of </a:t>
            </a:r>
            <a:r>
              <a:rPr lang="en-US" dirty="0" err="1" smtClean="0"/>
              <a:t>pyruvic</a:t>
            </a:r>
            <a:r>
              <a:rPr lang="en-US" dirty="0" smtClean="0"/>
              <a:t> and lactic acids in the tissues and body fluids</a:t>
            </a:r>
          </a:p>
          <a:p>
            <a:r>
              <a:rPr lang="en-US" dirty="0" smtClean="0"/>
              <a:t>Hence daily requirement depends on quantity of carbohydrate intake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THIAMINE LOSSING :</a:t>
            </a:r>
          </a:p>
          <a:p>
            <a:r>
              <a:rPr lang="en-US" dirty="0" smtClean="0"/>
              <a:t>Milling </a:t>
            </a:r>
          </a:p>
          <a:p>
            <a:r>
              <a:rPr lang="en-US" dirty="0" smtClean="0"/>
              <a:t>Washing</a:t>
            </a:r>
          </a:p>
          <a:p>
            <a:r>
              <a:rPr lang="en-US" dirty="0" smtClean="0"/>
              <a:t>Cooking </a:t>
            </a:r>
          </a:p>
          <a:p>
            <a:r>
              <a:rPr lang="en-US" dirty="0" smtClean="0"/>
              <a:t>Prolonged storage</a:t>
            </a:r>
          </a:p>
          <a:p>
            <a:pPr>
              <a:buNone/>
            </a:pPr>
            <a:r>
              <a:rPr lang="en-US" dirty="0" smtClean="0"/>
              <a:t>DEFICIENCY </a:t>
            </a:r>
          </a:p>
          <a:p>
            <a:pPr marL="596646" indent="-514350">
              <a:buFont typeface="Wingdings" pitchFamily="2" charset="2"/>
              <a:buChar char="v"/>
            </a:pPr>
            <a:r>
              <a:rPr lang="en-US" dirty="0" err="1" smtClean="0"/>
              <a:t>Beri</a:t>
            </a:r>
            <a:r>
              <a:rPr lang="en-US" dirty="0" smtClean="0"/>
              <a:t> </a:t>
            </a:r>
            <a:r>
              <a:rPr lang="en-US" dirty="0" err="1" smtClean="0"/>
              <a:t>beri</a:t>
            </a:r>
            <a:r>
              <a:rPr lang="en-US" dirty="0" smtClean="0"/>
              <a:t> -dry</a:t>
            </a:r>
          </a:p>
          <a:p>
            <a:pPr>
              <a:buNone/>
            </a:pPr>
            <a:r>
              <a:rPr lang="en-US" dirty="0" smtClean="0"/>
              <a:t>                   -wet</a:t>
            </a:r>
          </a:p>
          <a:p>
            <a:pPr>
              <a:buNone/>
            </a:pPr>
            <a:r>
              <a:rPr lang="en-US" dirty="0" smtClean="0"/>
              <a:t>                   -infantile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Wernick’s</a:t>
            </a:r>
            <a:r>
              <a:rPr lang="en-US" dirty="0" smtClean="0"/>
              <a:t> encephalopathy </a:t>
            </a:r>
          </a:p>
          <a:p>
            <a:r>
              <a:rPr lang="en-US" dirty="0" smtClean="0"/>
              <a:t>Daily requirement : 0.5 mg/ 1000 K Cal of energy intake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RIBOFLAVIN (B 2 )</a:t>
            </a:r>
            <a:endParaRPr lang="ta-IN" u="sng" dirty="0"/>
          </a:p>
        </p:txBody>
      </p:sp>
      <p:sp>
        <p:nvSpPr>
          <p:cNvPr id="3" name="Content Placeholder 2"/>
          <p:cNvSpPr>
            <a:spLocks noGrp="1"/>
          </p:cNvSpPr>
          <p:nvPr>
            <p:ph idx="1"/>
          </p:nvPr>
        </p:nvSpPr>
        <p:spPr>
          <a:xfrm>
            <a:off x="1435608" y="1447800"/>
            <a:ext cx="7498080" cy="5029200"/>
          </a:xfrm>
        </p:spPr>
        <p:txBody>
          <a:bodyPr>
            <a:noAutofit/>
          </a:bodyPr>
          <a:lstStyle/>
          <a:p>
            <a:pPr>
              <a:buNone/>
            </a:pPr>
            <a:r>
              <a:rPr lang="en-US" sz="2400" dirty="0" smtClean="0"/>
              <a:t/>
            </a:r>
            <a:br>
              <a:rPr lang="en-US" sz="2400" dirty="0" smtClean="0"/>
            </a:br>
            <a:r>
              <a:rPr lang="en-US" sz="2400" dirty="0" smtClean="0"/>
              <a:t>            </a:t>
            </a:r>
            <a:r>
              <a:rPr lang="en-US" sz="2800" dirty="0" smtClean="0"/>
              <a:t>Riboflavin (Vitamin B 2 ) is a member of the B-group vitamins. It has a fundamental role in cellular oxidation. It plays an important role in maintaining the integrity of </a:t>
            </a:r>
            <a:r>
              <a:rPr lang="en-US" sz="2800" dirty="0" err="1" smtClean="0"/>
              <a:t>mucocutaneous</a:t>
            </a:r>
            <a:r>
              <a:rPr lang="en-US" sz="2800" dirty="0" smtClean="0"/>
              <a:t> structure. It is a co-factor in a number of  enzymes involved with energy metabolism. It is also involved in antioxidant activity, being a co-factor for the enzymes like glutathione </a:t>
            </a:r>
            <a:r>
              <a:rPr lang="en-US" sz="2800" dirty="0" err="1" smtClean="0"/>
              <a:t>reductace</a:t>
            </a:r>
            <a:r>
              <a:rPr lang="en-US" sz="2800" dirty="0" smtClean="0"/>
              <a:t> and is required for the metabolism of other vitamins like vitamin B6, niacin and vitamin K</a:t>
            </a:r>
            <a:br>
              <a:rPr lang="en-US" sz="2800" dirty="0" smtClean="0"/>
            </a:br>
            <a:r>
              <a:rPr lang="en-US" sz="2800" dirty="0" smtClean="0"/>
              <a:t/>
            </a:r>
            <a:br>
              <a:rPr lang="en-US" sz="2800" dirty="0" smtClean="0"/>
            </a:br>
            <a:endParaRPr lang="ta-IN"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NIACIN:</a:t>
            </a:r>
            <a:endParaRPr lang="ta-IN" u="sng" dirty="0"/>
          </a:p>
        </p:txBody>
      </p:sp>
      <p:sp>
        <p:nvSpPr>
          <p:cNvPr id="3" name="Content Placeholder 2"/>
          <p:cNvSpPr>
            <a:spLocks noGrp="1"/>
          </p:cNvSpPr>
          <p:nvPr>
            <p:ph idx="1"/>
          </p:nvPr>
        </p:nvSpPr>
        <p:spPr>
          <a:xfrm>
            <a:off x="1435608" y="1524000"/>
            <a:ext cx="7498080" cy="5334000"/>
          </a:xfrm>
        </p:spPr>
        <p:txBody>
          <a:bodyPr>
            <a:noAutofit/>
          </a:bodyPr>
          <a:lstStyle/>
          <a:p>
            <a:r>
              <a:rPr lang="en-US" sz="2800" dirty="0" smtClean="0"/>
              <a:t>Niacin or nicotinic acid (B3 ) is essential for the metabolism of carbohydrate, fat and protein. It is also essential for the normal functioning of the skin, intestinal and nervous systems. This vitamin differs from the other vitamins of the B-complex group in that an essential amino acid , tryptophan serves as its precursor. Another characteristic of niacin is that it is not excreted in urine as such, but is metabolized to at least 2 major </a:t>
            </a:r>
            <a:r>
              <a:rPr lang="en-US" sz="2800" dirty="0" err="1" smtClean="0"/>
              <a:t>methylated</a:t>
            </a:r>
            <a:r>
              <a:rPr lang="en-US" sz="2800" dirty="0" smtClean="0"/>
              <a:t> </a:t>
            </a:r>
            <a:r>
              <a:rPr lang="en-US" sz="2800" dirty="0" err="1" smtClean="0"/>
              <a:t>derivativesN</a:t>
            </a:r>
            <a:r>
              <a:rPr lang="en-US" sz="2800" dirty="0" smtClean="0"/>
              <a:t>-methyl-</a:t>
            </a:r>
            <a:r>
              <a:rPr lang="en-US" sz="2800" dirty="0" err="1" smtClean="0"/>
              <a:t>nicotinamide</a:t>
            </a:r>
            <a:r>
              <a:rPr lang="en-US" sz="2800" dirty="0" smtClean="0"/>
              <a:t> and N-methyl </a:t>
            </a:r>
            <a:r>
              <a:rPr lang="en-US" sz="2800" dirty="0" err="1" smtClean="0"/>
              <a:t>pyridones</a:t>
            </a:r>
            <a:r>
              <a:rPr lang="en-US" sz="2800" dirty="0" smtClean="0"/>
              <a:t>.</a:t>
            </a:r>
            <a:br>
              <a:rPr lang="en-US" sz="28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PYRIDOXINE (B6 )</a:t>
            </a:r>
            <a:endParaRPr lang="ta-IN" dirty="0"/>
          </a:p>
        </p:txBody>
      </p:sp>
      <p:sp>
        <p:nvSpPr>
          <p:cNvPr id="3" name="Content Placeholder 2"/>
          <p:cNvSpPr>
            <a:spLocks noGrp="1"/>
          </p:cNvSpPr>
          <p:nvPr>
            <p:ph idx="1"/>
          </p:nvPr>
        </p:nvSpPr>
        <p:spPr>
          <a:xfrm>
            <a:off x="1435608" y="1447800"/>
            <a:ext cx="7498080" cy="4343400"/>
          </a:xfrm>
        </p:spPr>
        <p:txBody>
          <a:bodyPr>
            <a:noAutofit/>
          </a:bodyPr>
          <a:lstStyle/>
          <a:p>
            <a:r>
              <a:rPr lang="en-US" sz="2400" dirty="0" smtClean="0"/>
              <a:t/>
            </a:r>
            <a:br>
              <a:rPr lang="en-US" sz="2400" dirty="0" smtClean="0"/>
            </a:br>
            <a:r>
              <a:rPr lang="en-US" sz="2400" dirty="0" smtClean="0"/>
              <a:t>Pyridoxine (vitamin B6 ) exists in three forms ; pyridoxine , </a:t>
            </a:r>
            <a:r>
              <a:rPr lang="en-US" sz="2400" dirty="0" err="1" smtClean="0"/>
              <a:t>pyridoxal</a:t>
            </a:r>
            <a:r>
              <a:rPr lang="en-US" sz="2400" dirty="0" smtClean="0"/>
              <a:t> and </a:t>
            </a:r>
            <a:r>
              <a:rPr lang="en-US" sz="2400" dirty="0" err="1" smtClean="0"/>
              <a:t>pyridoxamine</a:t>
            </a:r>
            <a:r>
              <a:rPr lang="en-US" sz="2400" dirty="0" smtClean="0"/>
              <a:t>. It plays an important role in the metabolism of amino-acids, fats and carbohydrate. It is widely distributed in foods, e.g., milk, liver, meat, egg yolk ,fish, whole grain cereals, legumes and vegetables .Pyridoxine deficiency is associated with peripheral neuritis .Riboflavin deficiency impairs the optimal utilization Of pyridoxine. </a:t>
            </a:r>
            <a:br>
              <a:rPr lang="en-US" sz="24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1435608" y="1447800"/>
            <a:ext cx="7498080" cy="4114800"/>
          </a:xfrm>
        </p:spPr>
        <p:txBody>
          <a:bodyPr>
            <a:normAutofit fontScale="92500" lnSpcReduction="20000"/>
          </a:bodyPr>
          <a:lstStyle/>
          <a:p>
            <a:pPr>
              <a:buNone/>
            </a:pPr>
            <a:r>
              <a:rPr lang="en-US" i="1" dirty="0" smtClean="0"/>
              <a:t>4. Classification by nutritive value</a:t>
            </a:r>
            <a:r>
              <a:rPr lang="en-US" dirty="0" smtClean="0"/>
              <a:t/>
            </a:r>
            <a:br>
              <a:rPr lang="en-US" dirty="0" smtClean="0"/>
            </a:br>
            <a:r>
              <a:rPr lang="en-US" dirty="0" smtClean="0"/>
              <a:t>        1) Cereals and millets</a:t>
            </a:r>
            <a:br>
              <a:rPr lang="en-US" dirty="0" smtClean="0"/>
            </a:br>
            <a:r>
              <a:rPr lang="en-US" dirty="0" smtClean="0"/>
              <a:t>         2) Pulses (legumes)</a:t>
            </a:r>
            <a:br>
              <a:rPr lang="en-US" dirty="0" smtClean="0"/>
            </a:br>
            <a:r>
              <a:rPr lang="en-US" dirty="0" smtClean="0"/>
              <a:t>         3) Vegetables</a:t>
            </a:r>
            <a:br>
              <a:rPr lang="en-US" dirty="0" smtClean="0"/>
            </a:br>
            <a:r>
              <a:rPr lang="en-US" dirty="0" smtClean="0"/>
              <a:t>         4) Nuts and oilseeds</a:t>
            </a:r>
            <a:br>
              <a:rPr lang="en-US" dirty="0" smtClean="0"/>
            </a:br>
            <a:r>
              <a:rPr lang="en-US" dirty="0" smtClean="0"/>
              <a:t>         5) Fruits</a:t>
            </a:r>
            <a:br>
              <a:rPr lang="en-US" dirty="0" smtClean="0"/>
            </a:br>
            <a:r>
              <a:rPr lang="en-US" dirty="0" smtClean="0"/>
              <a:t>         6) Animal foods</a:t>
            </a:r>
            <a:br>
              <a:rPr lang="en-US" dirty="0" smtClean="0"/>
            </a:br>
            <a:r>
              <a:rPr lang="en-US" dirty="0" smtClean="0"/>
              <a:t>         7) Fats and oils</a:t>
            </a:r>
            <a:br>
              <a:rPr lang="en-US" dirty="0" smtClean="0"/>
            </a:br>
            <a:r>
              <a:rPr lang="en-US" dirty="0" smtClean="0"/>
              <a:t>         8) Sugar and </a:t>
            </a:r>
            <a:r>
              <a:rPr lang="en-US" dirty="0" err="1" smtClean="0"/>
              <a:t>jaggery</a:t>
            </a:r>
            <a:r>
              <a:rPr lang="en-US" dirty="0" smtClean="0"/>
              <a:t/>
            </a:r>
            <a:br>
              <a:rPr lang="en-US" dirty="0" smtClean="0"/>
            </a:br>
            <a:r>
              <a:rPr lang="en-US" dirty="0" smtClean="0"/>
              <a:t> </a:t>
            </a:r>
            <a:endParaRPr lang="ta-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PANTOTHENIC ACID (B 5 )</a:t>
            </a:r>
            <a:endParaRPr lang="ta-IN" u="sng" dirty="0"/>
          </a:p>
        </p:txBody>
      </p:sp>
      <p:sp>
        <p:nvSpPr>
          <p:cNvPr id="3" name="Content Placeholder 2"/>
          <p:cNvSpPr>
            <a:spLocks noGrp="1"/>
          </p:cNvSpPr>
          <p:nvPr>
            <p:ph idx="1"/>
          </p:nvPr>
        </p:nvSpPr>
        <p:spPr>
          <a:xfrm>
            <a:off x="1435608" y="1219200"/>
            <a:ext cx="7498080" cy="4953000"/>
          </a:xfrm>
        </p:spPr>
        <p:txBody>
          <a:bodyPr>
            <a:normAutofit fontScale="25000" lnSpcReduction="20000"/>
          </a:bodyPr>
          <a:lstStyle/>
          <a:p>
            <a:r>
              <a:rPr lang="en-US" dirty="0" smtClean="0"/>
              <a:t/>
            </a:r>
            <a:br>
              <a:rPr lang="en-US" dirty="0" smtClean="0"/>
            </a:br>
            <a:r>
              <a:rPr lang="en-US" sz="11200" dirty="0" smtClean="0"/>
              <a:t>There is a long standing evidence for a relation between </a:t>
            </a:r>
            <a:r>
              <a:rPr lang="en-US" sz="11200" dirty="0" err="1" smtClean="0"/>
              <a:t>pantothenic</a:t>
            </a:r>
            <a:r>
              <a:rPr lang="en-US" sz="11200" dirty="0" smtClean="0"/>
              <a:t> acid and adrenal cortical function. Work indicates a more </a:t>
            </a:r>
            <a:r>
              <a:rPr lang="en-US" sz="11200" dirty="0" err="1" smtClean="0"/>
              <a:t>specific·role</a:t>
            </a:r>
            <a:r>
              <a:rPr lang="en-US" sz="11200" dirty="0" smtClean="0"/>
              <a:t> for </a:t>
            </a:r>
            <a:r>
              <a:rPr lang="en-US" sz="11200" dirty="0" err="1" smtClean="0"/>
              <a:t>pantothenic</a:t>
            </a:r>
            <a:r>
              <a:rPr lang="en-US" sz="11200" dirty="0" smtClean="0"/>
              <a:t> acid in the biosynthesis of corticosteroids </a:t>
            </a:r>
            <a:r>
              <a:rPr lang="en-US" sz="11200" i="1" dirty="0" smtClean="0"/>
              <a:t>(7). </a:t>
            </a:r>
            <a:r>
              <a:rPr lang="en-US" sz="11200" dirty="0" smtClean="0"/>
              <a:t>Human blood normally contains 18 to 35 mg of </a:t>
            </a:r>
            <a:r>
              <a:rPr lang="en-US" sz="11200" dirty="0" err="1" smtClean="0"/>
              <a:t>pantothenic</a:t>
            </a:r>
            <a:r>
              <a:rPr lang="en-US" sz="11200" dirty="0" smtClean="0"/>
              <a:t> acid per 100 ml, mostly present in the cells as coenzyme A. The daily requirement is set at 10 mg </a:t>
            </a:r>
            <a:r>
              <a:rPr lang="en-US" sz="11200" i="1" dirty="0" smtClean="0"/>
              <a:t>(31). </a:t>
            </a:r>
            <a:r>
              <a:rPr lang="en-US" sz="11200" dirty="0" smtClean="0"/>
              <a:t>All foods contribute to dietary intake. About 3 mg are excreted daily in urine</a:t>
            </a:r>
            <a:br>
              <a:rPr lang="en-US" sz="11200" dirty="0" smtClean="0"/>
            </a:br>
            <a:r>
              <a:rPr lang="en-US" sz="5900" dirty="0" smtClean="0"/>
              <a:t/>
            </a:r>
            <a:br>
              <a:rPr lang="en-US" sz="5900" dirty="0" smtClean="0"/>
            </a:br>
            <a:endParaRPr lang="ta-IN" sz="59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VITAMIN B12</a:t>
            </a:r>
            <a:endParaRPr lang="ta-IN" u="sng" dirty="0"/>
          </a:p>
        </p:txBody>
      </p:sp>
      <p:sp>
        <p:nvSpPr>
          <p:cNvPr id="3" name="Content Placeholder 2"/>
          <p:cNvSpPr>
            <a:spLocks noGrp="1"/>
          </p:cNvSpPr>
          <p:nvPr>
            <p:ph idx="1"/>
          </p:nvPr>
        </p:nvSpPr>
        <p:spPr>
          <a:xfrm>
            <a:off x="1435608" y="1219200"/>
            <a:ext cx="7498080" cy="5029200"/>
          </a:xfrm>
        </p:spPr>
        <p:txBody>
          <a:bodyPr>
            <a:normAutofit fontScale="40000" lnSpcReduction="20000"/>
          </a:bodyPr>
          <a:lstStyle/>
          <a:p>
            <a:pPr>
              <a:buNone/>
            </a:pPr>
            <a:r>
              <a:rPr lang="en-US" dirty="0" smtClean="0"/>
              <a:t/>
            </a:r>
            <a:br>
              <a:rPr lang="en-US" dirty="0" smtClean="0"/>
            </a:br>
            <a:r>
              <a:rPr lang="en-US" dirty="0" smtClean="0"/>
              <a:t/>
            </a:r>
            <a:br>
              <a:rPr lang="en-US" dirty="0" smtClean="0"/>
            </a:br>
            <a:r>
              <a:rPr lang="en-US" sz="5900" dirty="0" smtClean="0"/>
              <a:t>            Vitamin B12 is complex </a:t>
            </a:r>
            <a:r>
              <a:rPr lang="en-US" sz="5900" dirty="0" err="1" smtClean="0"/>
              <a:t>organo</a:t>
            </a:r>
            <a:r>
              <a:rPr lang="en-US" sz="5900" dirty="0" smtClean="0"/>
              <a:t>-metallic compound with a cobalt atom. The preparation which is therapeutically used is </a:t>
            </a:r>
            <a:r>
              <a:rPr lang="en-US" sz="5900" dirty="0" err="1" smtClean="0"/>
              <a:t>cyanocobalmin</a:t>
            </a:r>
            <a:r>
              <a:rPr lang="en-US" sz="5900" dirty="0" smtClean="0"/>
              <a:t>, which is relatively cheap. Vitamin B12cooperates with </a:t>
            </a:r>
            <a:r>
              <a:rPr lang="en-US" sz="5900" dirty="0" err="1" smtClean="0"/>
              <a:t>folate</a:t>
            </a:r>
            <a:r>
              <a:rPr lang="en-US" sz="5900" dirty="0" smtClean="0"/>
              <a:t> in the synthesis of DNA, so deficiency of either leads to </a:t>
            </a:r>
            <a:r>
              <a:rPr lang="en-US" sz="5900" dirty="0" err="1" smtClean="0"/>
              <a:t>megaloblastosis</a:t>
            </a:r>
            <a:r>
              <a:rPr lang="en-US" sz="5900" dirty="0" smtClean="0"/>
              <a:t>. Vitamin B12 has a separate</a:t>
            </a:r>
            <a:br>
              <a:rPr lang="en-US" sz="5900" dirty="0" smtClean="0"/>
            </a:br>
            <a:r>
              <a:rPr lang="en-US" sz="5900" dirty="0" smtClean="0"/>
              <a:t>biochemical role, unrelated to </a:t>
            </a:r>
            <a:r>
              <a:rPr lang="en-US" sz="5900" dirty="0" err="1" smtClean="0"/>
              <a:t>folate</a:t>
            </a:r>
            <a:r>
              <a:rPr lang="en-US" sz="5900" dirty="0" smtClean="0"/>
              <a:t>, in synthesis of </a:t>
            </a:r>
            <a:r>
              <a:rPr lang="en-US" sz="5900" dirty="0" err="1" smtClean="0"/>
              <a:t>fattyacids</a:t>
            </a:r>
            <a:r>
              <a:rPr lang="en-US" sz="5900" dirty="0" smtClean="0"/>
              <a:t> in myelin </a:t>
            </a:r>
            <a:r>
              <a:rPr lang="en-US" sz="5900" i="1" dirty="0" smtClean="0"/>
              <a:t>(19). </a:t>
            </a:r>
            <a:r>
              <a:rPr lang="en-US" sz="5900" dirty="0" smtClean="0"/>
              <a:t>The physiological mechanism for its absorption requires intrinsic factor from the stomach, and the complex is absorbed only at a special site in the terminal ileum.</a:t>
            </a:r>
            <a:br>
              <a:rPr lang="en-US" sz="5900" dirty="0" smtClean="0"/>
            </a:br>
            <a:r>
              <a:rPr lang="en-US" sz="5100" dirty="0" smtClean="0"/>
              <a:t/>
            </a:r>
            <a:br>
              <a:rPr lang="en-US" sz="5100" dirty="0" smtClean="0"/>
            </a:br>
            <a:endParaRPr lang="ta-IN" sz="51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VITAMIN C</a:t>
            </a:r>
            <a:endParaRPr lang="ta-IN" u="sng" dirty="0"/>
          </a:p>
        </p:txBody>
      </p:sp>
      <p:sp>
        <p:nvSpPr>
          <p:cNvPr id="3" name="Content Placeholder 2"/>
          <p:cNvSpPr>
            <a:spLocks noGrp="1"/>
          </p:cNvSpPr>
          <p:nvPr>
            <p:ph idx="1"/>
          </p:nvPr>
        </p:nvSpPr>
        <p:spPr>
          <a:xfrm>
            <a:off x="1435608" y="1143000"/>
            <a:ext cx="7498080" cy="5029200"/>
          </a:xfrm>
        </p:spPr>
        <p:txBody>
          <a:bodyPr>
            <a:normAutofit/>
          </a:bodyPr>
          <a:lstStyle/>
          <a:p>
            <a:pPr>
              <a:buNone/>
            </a:pPr>
            <a:r>
              <a:rPr lang="en-US" dirty="0" smtClean="0"/>
              <a:t/>
            </a:r>
            <a:br>
              <a:rPr lang="en-US" dirty="0" smtClean="0"/>
            </a:br>
            <a:r>
              <a:rPr lang="en-US" dirty="0" smtClean="0"/>
              <a:t>        </a:t>
            </a:r>
            <a:r>
              <a:rPr lang="en-US" sz="2900" dirty="0" smtClean="0"/>
              <a:t>Vitamin C (ascorbic acid) is a water-soluble vitamin. It is the most sensitive of all vitamins to heat. Man, monkey and guinea pig are perhaps the only species known to require</a:t>
            </a:r>
            <a:br>
              <a:rPr lang="en-US" sz="2900" dirty="0" smtClean="0"/>
            </a:br>
            <a:r>
              <a:rPr lang="en-US" sz="2900" dirty="0" smtClean="0"/>
              <a:t>vitamin C in their diet.</a:t>
            </a:r>
            <a:br>
              <a:rPr lang="en-US" sz="2900"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u="sng" dirty="0" smtClean="0"/>
              <a:t>Functions</a:t>
            </a:r>
            <a:r>
              <a:rPr lang="en-US" dirty="0" smtClean="0"/>
              <a:t/>
            </a:r>
            <a:br>
              <a:rPr lang="en-US" dirty="0" smtClean="0"/>
            </a:br>
            <a:r>
              <a:rPr lang="en-US" dirty="0" smtClean="0"/>
              <a:t>         Vitamin C is a potent antioxidant and has an important role to play in tissue oxidation. It is needed for the formation of collagen, which accounts for 25 per cent of total body</a:t>
            </a:r>
            <a:br>
              <a:rPr lang="en-US" dirty="0" smtClean="0"/>
            </a:br>
            <a:r>
              <a:rPr lang="en-US" dirty="0" smtClean="0"/>
              <a:t>protein</a:t>
            </a:r>
            <a:br>
              <a:rPr lang="en-US" dirty="0" smtClean="0"/>
            </a:br>
            <a:r>
              <a:rPr lang="en-US" dirty="0" smtClean="0"/>
              <a:t/>
            </a:r>
            <a:br>
              <a:rPr lang="en-US" dirty="0" smtClean="0"/>
            </a:br>
            <a:r>
              <a:rPr lang="en-US" b="1" u="sng" dirty="0" smtClean="0"/>
              <a:t> Deficiency</a:t>
            </a:r>
            <a:r>
              <a:rPr lang="en-US" dirty="0" smtClean="0"/>
              <a:t/>
            </a:r>
            <a:br>
              <a:rPr lang="en-US" dirty="0" smtClean="0"/>
            </a:br>
            <a:r>
              <a:rPr lang="en-US" dirty="0" smtClean="0"/>
              <a:t>          Deficiency of vitamin C results in scurvy, the signs of which are swollen and bleeding gums, subcutaneous bruising or bleeding into the skin or joints, delayed wound healing, </a:t>
            </a:r>
            <a:r>
              <a:rPr lang="en-US" dirty="0" err="1" smtClean="0"/>
              <a:t>anaemia</a:t>
            </a:r>
            <a:r>
              <a:rPr lang="en-US" dirty="0" smtClean="0"/>
              <a:t> and weakness.</a:t>
            </a:r>
            <a:br>
              <a:rPr lang="en-US" dirty="0" smtClean="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6324600"/>
          </a:xfrm>
        </p:spPr>
        <p:txBody>
          <a:bodyPr>
            <a:normAutofit fontScale="92500" lnSpcReduction="10000"/>
          </a:bodyPr>
          <a:lstStyle/>
          <a:p>
            <a:pPr>
              <a:buNone/>
            </a:pPr>
            <a:r>
              <a:rPr lang="en-US" dirty="0" smtClean="0"/>
              <a:t>    </a:t>
            </a:r>
            <a:r>
              <a:rPr lang="en-US" b="1" u="sng" dirty="0" smtClean="0"/>
              <a:t>PHOSPHORUS</a:t>
            </a:r>
            <a:r>
              <a:rPr lang="en-US" dirty="0" smtClean="0"/>
              <a:t/>
            </a:r>
            <a:br>
              <a:rPr lang="en-US" dirty="0" smtClean="0"/>
            </a:br>
            <a:r>
              <a:rPr lang="en-US" dirty="0" smtClean="0"/>
              <a:t>        Phosphorus is essential for the formation of bones and teeth. It plays an important part in all metabolisms. An adult human body contains about 400-700 g of phosphorus as phosphates, most of this occurs in bones and teeth.</a:t>
            </a:r>
            <a:br>
              <a:rPr lang="en-US" dirty="0" smtClean="0"/>
            </a:br>
            <a:r>
              <a:rPr lang="en-US" dirty="0" smtClean="0"/>
              <a:t/>
            </a:r>
            <a:br>
              <a:rPr lang="en-US" dirty="0" smtClean="0"/>
            </a:br>
            <a:r>
              <a:rPr lang="en-US" b="1" u="sng" dirty="0" smtClean="0"/>
              <a:t> SODIUM</a:t>
            </a:r>
            <a:r>
              <a:rPr lang="en-US" dirty="0" smtClean="0"/>
              <a:t/>
            </a:r>
            <a:br>
              <a:rPr lang="en-US" dirty="0" smtClean="0"/>
            </a:br>
            <a:r>
              <a:rPr lang="en-US" dirty="0" smtClean="0"/>
              <a:t>         Sodium is found in all body fluids. The adult human body contains about 100 g of sodium ion. Sodium occurs in many</a:t>
            </a:r>
            <a:br>
              <a:rPr lang="en-US" dirty="0" smtClean="0"/>
            </a:br>
            <a:r>
              <a:rPr lang="en-US" dirty="0" smtClean="0"/>
              <a:t>foods, and is also added to food during cooking in the form of sodium chloride. </a:t>
            </a:r>
            <a:br>
              <a:rPr lang="en-US" dirty="0" smtClean="0"/>
            </a:br>
            <a:endParaRPr lang="ta-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fontScale="85000" lnSpcReduction="20000"/>
          </a:bodyPr>
          <a:lstStyle/>
          <a:p>
            <a:r>
              <a:rPr lang="en-US" b="1" u="sng" dirty="0" smtClean="0"/>
              <a:t/>
            </a:r>
            <a:br>
              <a:rPr lang="en-US" b="1" u="sng" dirty="0" smtClean="0"/>
            </a:br>
            <a:r>
              <a:rPr lang="en-US" b="1" u="sng" dirty="0" smtClean="0"/>
              <a:t> POTASSIUM</a:t>
            </a:r>
            <a:r>
              <a:rPr lang="en-US" dirty="0" smtClean="0"/>
              <a:t/>
            </a:r>
            <a:br>
              <a:rPr lang="en-US" dirty="0" smtClean="0"/>
            </a:br>
            <a:r>
              <a:rPr lang="en-US" dirty="0" smtClean="0"/>
              <a:t>          The adult human body contains about 250 g of potassium. Potassium occurs widely in foodstuffs, so there is little likelihood of its deficiency. </a:t>
            </a:r>
            <a:br>
              <a:rPr lang="en-US" dirty="0" smtClean="0"/>
            </a:br>
            <a:r>
              <a:rPr lang="en-US" dirty="0" smtClean="0"/>
              <a:t/>
            </a:r>
            <a:br>
              <a:rPr lang="en-US" dirty="0" smtClean="0"/>
            </a:br>
            <a:r>
              <a:rPr lang="en-US" dirty="0" smtClean="0"/>
              <a:t> </a:t>
            </a:r>
            <a:r>
              <a:rPr lang="en-US" b="1" u="sng" dirty="0" smtClean="0"/>
              <a:t>MAGNESIUM</a:t>
            </a:r>
            <a:r>
              <a:rPr lang="en-US" dirty="0" smtClean="0"/>
              <a:t/>
            </a:r>
            <a:br>
              <a:rPr lang="en-US" dirty="0" smtClean="0"/>
            </a:br>
            <a:r>
              <a:rPr lang="en-US" dirty="0" smtClean="0"/>
              <a:t>         Magnesium is a constituent of bones, and is present in all body cells. Human adult body contains about 25 g of magnesium of which about half is found in the skeleton. It appears that magnesium is essential for the normal</a:t>
            </a:r>
            <a:br>
              <a:rPr lang="en-US" dirty="0" smtClean="0"/>
            </a:br>
            <a:r>
              <a:rPr lang="en-US" dirty="0" smtClean="0"/>
              <a:t>metabolism of calcium and potassium</a:t>
            </a:r>
            <a:br>
              <a:rPr lang="en-US" dirty="0" smtClean="0"/>
            </a:br>
            <a:r>
              <a:rPr lang="en-US" dirty="0" smtClean="0"/>
              <a:t/>
            </a:r>
            <a:br>
              <a:rPr lang="en-US" dirty="0" smtClean="0"/>
            </a:br>
            <a:endParaRPr lang="ta-IN"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0"/>
            <a:ext cx="7708392" cy="6858000"/>
          </a:xfrm>
        </p:spPr>
        <p:txBody>
          <a:bodyPr>
            <a:normAutofit fontScale="47500" lnSpcReduction="20000"/>
          </a:bodyPr>
          <a:lstStyle/>
          <a:p>
            <a:pPr>
              <a:buNone/>
            </a:pPr>
            <a:r>
              <a:rPr lang="en-US" sz="6000" b="1" u="sng" dirty="0" smtClean="0"/>
              <a:t>IRON</a:t>
            </a:r>
            <a:r>
              <a:rPr lang="en-US" sz="6000" dirty="0" smtClean="0"/>
              <a:t/>
            </a:r>
            <a:br>
              <a:rPr lang="en-US" sz="6000" dirty="0" smtClean="0"/>
            </a:br>
            <a:r>
              <a:rPr lang="en-US" sz="6000" dirty="0" smtClean="0"/>
              <a:t>          In human body contains between 3-4 g of iron, of which about 60-70 per cent is present in the </a:t>
            </a:r>
            <a:r>
              <a:rPr lang="en-US" sz="6000" dirty="0" err="1" smtClean="0"/>
              <a:t>bloood</a:t>
            </a:r>
            <a:r>
              <a:rPr lang="en-US" sz="6000" dirty="0" smtClean="0"/>
              <a:t> (</a:t>
            </a:r>
            <a:r>
              <a:rPr lang="en-US" sz="6000" dirty="0" err="1" smtClean="0"/>
              <a:t>Hb</a:t>
            </a:r>
            <a:r>
              <a:rPr lang="en-US" sz="6000" dirty="0" smtClean="0"/>
              <a:t> iron) as circulating iron, and the rest (l to 1.5 g) as storage iron. Each gram of </a:t>
            </a:r>
            <a:r>
              <a:rPr lang="en-US" sz="6000" dirty="0" err="1" smtClean="0"/>
              <a:t>haemoglobin</a:t>
            </a:r>
            <a:r>
              <a:rPr lang="en-US" sz="6000" dirty="0" smtClean="0"/>
              <a:t> contains about 3.34 mg of iron.</a:t>
            </a:r>
            <a:br>
              <a:rPr lang="en-US" sz="6000" dirty="0" smtClean="0"/>
            </a:br>
            <a:r>
              <a:rPr lang="en-US" sz="6000" b="1" u="sng" dirty="0" smtClean="0"/>
              <a:t>Functions</a:t>
            </a:r>
            <a:r>
              <a:rPr lang="en-US" sz="6000" dirty="0" smtClean="0"/>
              <a:t/>
            </a:r>
            <a:br>
              <a:rPr lang="en-US" sz="6000" dirty="0" smtClean="0"/>
            </a:br>
            <a:r>
              <a:rPr lang="en-US" sz="6000" dirty="0" smtClean="0"/>
              <a:t>     Iron is necessary for many functions in the body including formation of </a:t>
            </a:r>
            <a:r>
              <a:rPr lang="en-US" sz="6000" dirty="0" err="1" smtClean="0"/>
              <a:t>haemoglobin</a:t>
            </a:r>
            <a:r>
              <a:rPr lang="en-US" sz="6000" dirty="0" smtClean="0"/>
              <a:t>, brain development and function , regulation of body temperature, muscle activity, and catecholamine metabolism. Lack of iron directly affects the immune system; it diminishes the number of T-cells and the production of antibodies. </a:t>
            </a:r>
            <a:br>
              <a:rPr lang="en-US" sz="6000" dirty="0" smtClean="0"/>
            </a:br>
            <a:r>
              <a:rPr lang="en-US" sz="6000" dirty="0" smtClean="0"/>
              <a:t/>
            </a:r>
            <a:br>
              <a:rPr lang="en-US" sz="6000" dirty="0" smtClean="0"/>
            </a:br>
            <a:r>
              <a:rPr lang="en-US" sz="5600" dirty="0" smtClean="0"/>
              <a:t/>
            </a:r>
            <a:br>
              <a:rPr lang="en-US" sz="5600" dirty="0" smtClean="0"/>
            </a:br>
            <a:r>
              <a:rPr lang="en-US" sz="5600" dirty="0" smtClean="0"/>
              <a:t/>
            </a:r>
            <a:br>
              <a:rPr lang="en-US" sz="5600" dirty="0" smtClean="0"/>
            </a:br>
            <a:endParaRPr lang="ta-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fontScale="85000" lnSpcReduction="20000"/>
          </a:bodyPr>
          <a:lstStyle/>
          <a:p>
            <a:pPr>
              <a:buNone/>
            </a:pPr>
            <a:r>
              <a:rPr lang="en-US" sz="3400" b="1" dirty="0" smtClean="0"/>
              <a:t> </a:t>
            </a:r>
            <a:r>
              <a:rPr lang="en-US" sz="3400" b="1" u="sng" dirty="0" smtClean="0"/>
              <a:t>Sources</a:t>
            </a:r>
            <a:r>
              <a:rPr lang="en-US" sz="3400" dirty="0" smtClean="0"/>
              <a:t/>
            </a:r>
            <a:br>
              <a:rPr lang="en-US" sz="3400" dirty="0" smtClean="0"/>
            </a:br>
            <a:r>
              <a:rPr lang="en-US" sz="3400" dirty="0" smtClean="0"/>
              <a:t>        There are two forms of iron, </a:t>
            </a:r>
            <a:r>
              <a:rPr lang="en-US" sz="3400" dirty="0" err="1" smtClean="0"/>
              <a:t>haem</a:t>
            </a:r>
            <a:r>
              <a:rPr lang="en-US" sz="3400" dirty="0" smtClean="0"/>
              <a:t>-iron and non-</a:t>
            </a:r>
            <a:r>
              <a:rPr lang="en-US" sz="3400" dirty="0" err="1" smtClean="0"/>
              <a:t>haemiron</a:t>
            </a:r>
            <a:r>
              <a:rPr lang="en-US" sz="3400" dirty="0" smtClean="0"/>
              <a:t>. </a:t>
            </a:r>
            <a:r>
              <a:rPr lang="en-US" sz="3400" dirty="0" err="1" smtClean="0"/>
              <a:t>Haem</a:t>
            </a:r>
            <a:r>
              <a:rPr lang="en-US" sz="3400" dirty="0" smtClean="0"/>
              <a:t>-iron is better absorbed than non-</a:t>
            </a:r>
            <a:r>
              <a:rPr lang="en-US" sz="3400" dirty="0" err="1" smtClean="0"/>
              <a:t>haem</a:t>
            </a:r>
            <a:r>
              <a:rPr lang="en-US" sz="3400" dirty="0" smtClean="0"/>
              <a:t> </a:t>
            </a:r>
            <a:r>
              <a:rPr lang="en-US" sz="3400" dirty="0" err="1" smtClean="0"/>
              <a:t>iron.Foods</a:t>
            </a:r>
            <a:r>
              <a:rPr lang="en-US" sz="3400" dirty="0" smtClean="0"/>
              <a:t> rich in </a:t>
            </a:r>
            <a:r>
              <a:rPr lang="en-US" sz="3400" b="1" dirty="0" err="1" smtClean="0"/>
              <a:t>haem</a:t>
            </a:r>
            <a:r>
              <a:rPr lang="en-US" sz="3400" b="1" dirty="0" smtClean="0"/>
              <a:t>-iron </a:t>
            </a:r>
            <a:r>
              <a:rPr lang="en-US" sz="3400" dirty="0" smtClean="0"/>
              <a:t>are liver, meat, poultry and fish.</a:t>
            </a:r>
          </a:p>
          <a:p>
            <a:pPr>
              <a:buNone/>
            </a:pPr>
            <a:r>
              <a:rPr lang="en-US" sz="3400" dirty="0" smtClean="0"/>
              <a:t>    </a:t>
            </a:r>
          </a:p>
          <a:p>
            <a:pPr>
              <a:buNone/>
            </a:pPr>
            <a:r>
              <a:rPr lang="en-US" sz="3400" b="1" dirty="0" smtClean="0"/>
              <a:t>   Absorption of iron</a:t>
            </a:r>
          </a:p>
          <a:p>
            <a:pPr>
              <a:buNone/>
            </a:pPr>
            <a:r>
              <a:rPr lang="en-US" sz="3400" dirty="0" smtClean="0"/>
              <a:t>       </a:t>
            </a:r>
            <a:r>
              <a:rPr lang="en-US" sz="3400" dirty="0" err="1" smtClean="0"/>
              <a:t>dietry</a:t>
            </a:r>
            <a:r>
              <a:rPr lang="en-US" sz="3400" dirty="0" smtClean="0"/>
              <a:t> </a:t>
            </a:r>
            <a:r>
              <a:rPr lang="en-US" sz="3400" dirty="0" err="1" smtClean="0"/>
              <a:t>fibre</a:t>
            </a:r>
            <a:r>
              <a:rPr lang="en-US" sz="3400" dirty="0" smtClean="0"/>
              <a:t> which interfere with iron absorption, </a:t>
            </a:r>
            <a:r>
              <a:rPr lang="en-US" sz="3400" dirty="0" err="1" smtClean="0"/>
              <a:t>indian</a:t>
            </a:r>
            <a:r>
              <a:rPr lang="en-US" sz="3400" dirty="0" smtClean="0"/>
              <a:t> diet which is predominantly vegetable contains large amount of these inhibitors.</a:t>
            </a:r>
          </a:p>
          <a:p>
            <a:pPr>
              <a:buNone/>
            </a:pPr>
            <a:r>
              <a:rPr lang="en-US" sz="3400" dirty="0" smtClean="0"/>
              <a:t>      </a:t>
            </a:r>
            <a:r>
              <a:rPr lang="en-US" sz="3400" dirty="0" err="1" smtClean="0"/>
              <a:t>eg</a:t>
            </a:r>
            <a:r>
              <a:rPr lang="en-US" sz="3400" dirty="0" smtClean="0"/>
              <a:t> :</a:t>
            </a:r>
            <a:r>
              <a:rPr lang="en-US" sz="3400" dirty="0" err="1" smtClean="0"/>
              <a:t>phytates</a:t>
            </a:r>
            <a:r>
              <a:rPr lang="en-US" sz="3400" dirty="0" smtClean="0"/>
              <a:t> in bran</a:t>
            </a:r>
          </a:p>
          <a:p>
            <a:pPr>
              <a:buNone/>
            </a:pPr>
            <a:r>
              <a:rPr lang="en-US" sz="3400" dirty="0" smtClean="0"/>
              <a:t>           phosphates in egg yolk</a:t>
            </a:r>
          </a:p>
          <a:p>
            <a:pPr>
              <a:buNone/>
            </a:pPr>
            <a:r>
              <a:rPr lang="en-US" sz="3400" dirty="0" smtClean="0"/>
              <a:t>           tannin in tea</a:t>
            </a:r>
          </a:p>
          <a:p>
            <a:pPr>
              <a:buNone/>
            </a:pPr>
            <a:r>
              <a:rPr lang="en-US" sz="3400" dirty="0" smtClean="0"/>
              <a:t>           oxalates in vegetables</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47800" y="304800"/>
            <a:ext cx="7498080" cy="6400800"/>
          </a:xfrm>
        </p:spPr>
        <p:txBody>
          <a:bodyPr>
            <a:normAutofit/>
          </a:bodyPr>
          <a:lstStyle/>
          <a:p>
            <a:pPr>
              <a:buNone/>
            </a:pPr>
            <a:r>
              <a:rPr lang="en-US" b="1" dirty="0" smtClean="0"/>
              <a:t> </a:t>
            </a:r>
            <a:endParaRPr lang="en-US" dirty="0"/>
          </a:p>
        </p:txBody>
      </p:sp>
      <p:sp>
        <p:nvSpPr>
          <p:cNvPr id="4" name="Rectangle 3"/>
          <p:cNvSpPr/>
          <p:nvPr/>
        </p:nvSpPr>
        <p:spPr>
          <a:xfrm>
            <a:off x="990600" y="304800"/>
            <a:ext cx="8153400" cy="7048083"/>
          </a:xfrm>
          <a:prstGeom prst="rect">
            <a:avLst/>
          </a:prstGeom>
        </p:spPr>
        <p:txBody>
          <a:bodyPr wrap="square">
            <a:spAutoFit/>
          </a:bodyPr>
          <a:lstStyle/>
          <a:p>
            <a:r>
              <a:rPr lang="en-US" sz="3200" b="1" u="sng" dirty="0" smtClean="0"/>
              <a:t>Iron deficiency</a:t>
            </a:r>
            <a:r>
              <a:rPr lang="en-US" sz="3200" dirty="0" smtClean="0"/>
              <a:t/>
            </a:r>
            <a:br>
              <a:rPr lang="en-US" sz="3200" dirty="0" smtClean="0"/>
            </a:br>
            <a:r>
              <a:rPr lang="en-US" sz="3200" dirty="0" smtClean="0"/>
              <a:t>         Three stages of iron deficiency have been described :</a:t>
            </a:r>
            <a:br>
              <a:rPr lang="en-US" sz="3200" dirty="0" smtClean="0"/>
            </a:br>
            <a:r>
              <a:rPr lang="en-US" sz="3200" dirty="0" smtClean="0"/>
              <a:t>(a) First stage characterized by decreased storage of iron without any other detectable abnormalities.</a:t>
            </a:r>
          </a:p>
          <a:p>
            <a:r>
              <a:rPr lang="en-US" sz="3200" dirty="0" smtClean="0"/>
              <a:t> (b) An intermediate stage of "latent iron deficiency", that is, iron stores are exhausted, but anemia has not occurred as yet.</a:t>
            </a:r>
          </a:p>
          <a:p>
            <a:r>
              <a:rPr lang="en-US" sz="3200" dirty="0" smtClean="0"/>
              <a:t> (c) The third stage is that of overt iron deficiency </a:t>
            </a:r>
            <a:br>
              <a:rPr lang="en-US" sz="3200" dirty="0" smtClean="0"/>
            </a:br>
            <a:r>
              <a:rPr lang="en-US" sz="3200" dirty="0" smtClean="0"/>
              <a:t/>
            </a:r>
            <a:br>
              <a:rPr lang="en-US" sz="3200" dirty="0" smtClean="0"/>
            </a:br>
            <a:r>
              <a:rPr lang="en-US" sz="3200" dirty="0" smtClean="0"/>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Deficiency:</a:t>
            </a:r>
            <a:endParaRPr lang="en-US" sz="2800" dirty="0"/>
          </a:p>
        </p:txBody>
      </p:sp>
      <p:sp>
        <p:nvSpPr>
          <p:cNvPr id="3" name="Content Placeholder 2"/>
          <p:cNvSpPr>
            <a:spLocks noGrp="1"/>
          </p:cNvSpPr>
          <p:nvPr>
            <p:ph idx="1"/>
          </p:nvPr>
        </p:nvSpPr>
        <p:spPr/>
        <p:txBody>
          <a:bodyPr>
            <a:normAutofit fontScale="92500" lnSpcReduction="20000"/>
          </a:bodyPr>
          <a:lstStyle/>
          <a:p>
            <a:r>
              <a:rPr lang="en-US" sz="2400" dirty="0" smtClean="0"/>
              <a:t> 1.nutritional :</a:t>
            </a:r>
          </a:p>
          <a:p>
            <a:pPr>
              <a:buFont typeface="Wingdings" pitchFamily="2" charset="2"/>
              <a:buChar char="Ø"/>
            </a:pPr>
            <a:r>
              <a:rPr lang="en-US" sz="2400" dirty="0" smtClean="0"/>
              <a:t>Inadequate intake</a:t>
            </a:r>
          </a:p>
          <a:p>
            <a:pPr>
              <a:buFont typeface="Wingdings" pitchFamily="2" charset="2"/>
              <a:buChar char="Ø"/>
            </a:pPr>
            <a:r>
              <a:rPr lang="en-US" sz="2400" dirty="0" smtClean="0"/>
              <a:t>Lack of food</a:t>
            </a:r>
          </a:p>
          <a:p>
            <a:pPr>
              <a:buNone/>
            </a:pPr>
            <a:r>
              <a:rPr lang="en-US" sz="2400" dirty="0" smtClean="0"/>
              <a:t>2. Blood losses:</a:t>
            </a:r>
          </a:p>
          <a:p>
            <a:pPr>
              <a:buFont typeface="Wingdings" pitchFamily="2" charset="2"/>
              <a:buChar char="Ø"/>
            </a:pPr>
            <a:r>
              <a:rPr lang="en-US" sz="2400" dirty="0" smtClean="0"/>
              <a:t>Hemorrhage</a:t>
            </a:r>
          </a:p>
          <a:p>
            <a:pPr>
              <a:buFont typeface="Wingdings" pitchFamily="2" charset="2"/>
              <a:buChar char="Ø"/>
            </a:pPr>
            <a:r>
              <a:rPr lang="en-US" sz="2400" dirty="0" smtClean="0"/>
              <a:t>Physiological – menstruation,  child birth</a:t>
            </a:r>
          </a:p>
          <a:p>
            <a:pPr>
              <a:buFont typeface="Wingdings" pitchFamily="2" charset="2"/>
              <a:buChar char="Ø"/>
            </a:pPr>
            <a:r>
              <a:rPr lang="en-US" sz="2400" dirty="0" smtClean="0"/>
              <a:t>Pathological – hemorrhoids,  peptic ulcer</a:t>
            </a:r>
          </a:p>
          <a:p>
            <a:pPr>
              <a:buNone/>
            </a:pPr>
            <a:r>
              <a:rPr lang="en-US" sz="2400" b="1" u="sng" dirty="0" smtClean="0"/>
              <a:t>Normal </a:t>
            </a:r>
            <a:r>
              <a:rPr lang="en-US" sz="2400" b="1" u="sng" dirty="0" err="1" smtClean="0"/>
              <a:t>Hb</a:t>
            </a:r>
            <a:r>
              <a:rPr lang="en-US" sz="2400" b="1" u="sng" dirty="0" smtClean="0"/>
              <a:t> level :</a:t>
            </a:r>
          </a:p>
          <a:p>
            <a:pPr>
              <a:buNone/>
            </a:pPr>
            <a:r>
              <a:rPr lang="en-US" sz="2400" dirty="0" smtClean="0"/>
              <a:t>Adult male :13 gm%</a:t>
            </a:r>
          </a:p>
          <a:p>
            <a:pPr>
              <a:buNone/>
            </a:pPr>
            <a:r>
              <a:rPr lang="en-US" sz="2400" dirty="0" smtClean="0"/>
              <a:t>Adult female :12gm%</a:t>
            </a:r>
          </a:p>
          <a:p>
            <a:pPr>
              <a:buNone/>
            </a:pPr>
            <a:r>
              <a:rPr lang="en-US" sz="2400" dirty="0" smtClean="0"/>
              <a:t>Children below 6yrs :11gm%</a:t>
            </a:r>
          </a:p>
          <a:p>
            <a:pPr>
              <a:buNone/>
            </a:pPr>
            <a:r>
              <a:rPr lang="en-US" sz="2400" dirty="0" smtClean="0"/>
              <a:t>Children 6-14 yrs :12gm%</a:t>
            </a:r>
          </a:p>
          <a:p>
            <a:pPr>
              <a:buNone/>
            </a:pPr>
            <a:r>
              <a:rPr lang="en-US" sz="2400" dirty="0" smtClean="0"/>
              <a:t>Below 10gm% marked as anemia</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NUTRIENTS</a:t>
            </a:r>
            <a:endParaRPr lang="ta-IN" u="sng" dirty="0"/>
          </a:p>
        </p:txBody>
      </p:sp>
      <p:sp>
        <p:nvSpPr>
          <p:cNvPr id="3" name="Content Placeholder 2"/>
          <p:cNvSpPr>
            <a:spLocks noGrp="1"/>
          </p:cNvSpPr>
          <p:nvPr>
            <p:ph idx="1"/>
          </p:nvPr>
        </p:nvSpPr>
        <p:spPr>
          <a:xfrm>
            <a:off x="1435608" y="1447800"/>
            <a:ext cx="7498080" cy="5410200"/>
          </a:xfrm>
        </p:spPr>
        <p:txBody>
          <a:bodyPr>
            <a:normAutofit lnSpcReduction="10000"/>
          </a:bodyPr>
          <a:lstStyle/>
          <a:p>
            <a:pPr>
              <a:buNone/>
            </a:pPr>
            <a:r>
              <a:rPr lang="en-US" dirty="0" smtClean="0"/>
              <a:t/>
            </a:r>
            <a:br>
              <a:rPr lang="en-US" dirty="0" smtClean="0"/>
            </a:br>
            <a:r>
              <a:rPr lang="en-US" dirty="0" smtClean="0"/>
              <a:t>         Nutrients are organic and inorganic complexes contained in food. There are about 50 different nutrients which are normally supplied through the foods we eat. Each nutrient has specific functions in the body. Most natural foods contain more than one nutrient. These may be divided into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Requirments</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t>Adult male -0.9mg</a:t>
            </a:r>
          </a:p>
          <a:p>
            <a:r>
              <a:rPr lang="en-US" sz="2800" dirty="0" smtClean="0"/>
              <a:t>Adult female(pregnancy) -3.5 mg</a:t>
            </a:r>
          </a:p>
          <a:p>
            <a:r>
              <a:rPr lang="en-US" sz="2800" dirty="0" smtClean="0"/>
              <a:t>Adult female(</a:t>
            </a:r>
            <a:r>
              <a:rPr lang="en-US" sz="2800" dirty="0" err="1" smtClean="0"/>
              <a:t>menstruatation</a:t>
            </a:r>
            <a:r>
              <a:rPr lang="en-US" sz="2800" dirty="0" smtClean="0"/>
              <a:t>) – 2.8mg</a:t>
            </a:r>
          </a:p>
          <a:p>
            <a:pPr>
              <a:buNone/>
            </a:pPr>
            <a:r>
              <a:rPr lang="en-US" sz="2800" b="1" u="sng" dirty="0" smtClean="0"/>
              <a:t>EVALUATION</a:t>
            </a:r>
          </a:p>
          <a:p>
            <a:r>
              <a:rPr lang="en-US" sz="2400" dirty="0" err="1" smtClean="0"/>
              <a:t>Hb</a:t>
            </a:r>
            <a:r>
              <a:rPr lang="en-US" sz="2400" dirty="0" smtClean="0"/>
              <a:t> concentration</a:t>
            </a:r>
          </a:p>
          <a:p>
            <a:r>
              <a:rPr lang="en-US" sz="2400" dirty="0" smtClean="0"/>
              <a:t>Serum iron concentration</a:t>
            </a:r>
          </a:p>
          <a:p>
            <a:r>
              <a:rPr lang="en-US" sz="2400" dirty="0" smtClean="0"/>
              <a:t>Serum </a:t>
            </a:r>
            <a:r>
              <a:rPr lang="en-US" sz="2400" dirty="0" err="1" smtClean="0"/>
              <a:t>ferritin</a:t>
            </a:r>
            <a:endParaRPr lang="en-US" sz="2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400800"/>
          </a:xfrm>
        </p:spPr>
        <p:txBody>
          <a:bodyPr>
            <a:normAutofit fontScale="92500" lnSpcReduction="10000"/>
          </a:bodyPr>
          <a:lstStyle/>
          <a:p>
            <a:pPr>
              <a:buNone/>
            </a:pPr>
            <a:r>
              <a:rPr lang="en-US" dirty="0" smtClean="0"/>
              <a:t> </a:t>
            </a:r>
            <a:r>
              <a:rPr lang="en-US" b="1" u="sng" dirty="0" smtClean="0"/>
              <a:t>FLUORINE</a:t>
            </a:r>
            <a:r>
              <a:rPr lang="en-US" dirty="0" smtClean="0"/>
              <a:t/>
            </a:r>
            <a:br>
              <a:rPr lang="en-US" dirty="0" smtClean="0"/>
            </a:br>
            <a:r>
              <a:rPr lang="en-US" dirty="0" smtClean="0"/>
              <a:t>        Fluorine is the most abundant element in nature. Being so highly reactive, it is never found in its elemental gaseous form, but only in combined form</a:t>
            </a:r>
            <a:br>
              <a:rPr lang="en-US" dirty="0" smtClean="0"/>
            </a:br>
            <a:r>
              <a:rPr lang="en-US" dirty="0" smtClean="0"/>
              <a:t/>
            </a:r>
            <a:br>
              <a:rPr lang="en-US" dirty="0" smtClean="0"/>
            </a:br>
            <a:r>
              <a:rPr lang="en-US" b="1" dirty="0" smtClean="0"/>
              <a:t> </a:t>
            </a:r>
            <a:r>
              <a:rPr lang="en-US" b="1" u="sng" dirty="0" smtClean="0"/>
              <a:t>Sources</a:t>
            </a:r>
            <a:r>
              <a:rPr lang="en-US" dirty="0" smtClean="0"/>
              <a:t/>
            </a:r>
            <a:br>
              <a:rPr lang="en-US" dirty="0" smtClean="0"/>
            </a:br>
            <a:r>
              <a:rPr lang="en-US" dirty="0" smtClean="0"/>
              <a:t>       The principal sources of fluorine available to man are :</a:t>
            </a:r>
            <a:br>
              <a:rPr lang="en-US" dirty="0" smtClean="0"/>
            </a:br>
            <a:r>
              <a:rPr lang="en-US" dirty="0" smtClean="0"/>
              <a:t>(a) </a:t>
            </a:r>
            <a:r>
              <a:rPr lang="en-US" b="1" dirty="0" smtClean="0"/>
              <a:t>Drinking water</a:t>
            </a:r>
            <a:r>
              <a:rPr lang="en-US" dirty="0" smtClean="0"/>
              <a:t> (b) </a:t>
            </a:r>
            <a:r>
              <a:rPr lang="en-US" b="1" dirty="0" smtClean="0"/>
              <a:t>Foods</a:t>
            </a:r>
            <a:r>
              <a:rPr lang="en-US" dirty="0" smtClean="0"/>
              <a:t/>
            </a:r>
            <a:br>
              <a:rPr lang="en-US" dirty="0" smtClean="0"/>
            </a:br>
            <a:r>
              <a:rPr lang="en-US" dirty="0" smtClean="0"/>
              <a:t/>
            </a:r>
            <a:br>
              <a:rPr lang="en-US" dirty="0" smtClean="0"/>
            </a:br>
            <a:r>
              <a:rPr lang="en-US" dirty="0" smtClean="0"/>
              <a:t> </a:t>
            </a:r>
            <a:br>
              <a:rPr lang="en-US" dirty="0" smtClean="0"/>
            </a:br>
            <a:r>
              <a:rPr lang="en-US" b="1" dirty="0" smtClean="0"/>
              <a:t> </a:t>
            </a: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u="sng" dirty="0" smtClean="0"/>
              <a:t>Deficiency/excess</a:t>
            </a:r>
            <a:r>
              <a:rPr lang="en-US" dirty="0" smtClean="0"/>
              <a:t/>
            </a:r>
            <a:br>
              <a:rPr lang="en-US" dirty="0" smtClean="0"/>
            </a:br>
            <a:r>
              <a:rPr lang="en-US" dirty="0" smtClean="0"/>
              <a:t>          Fluorine is often called a two-edged sword. Prolonged ingestion of fluorides through drinking water in excess of the daily requirement is associated with dental and skeletal </a:t>
            </a:r>
            <a:r>
              <a:rPr lang="en-US" dirty="0" err="1" smtClean="0"/>
              <a:t>fluorosis</a:t>
            </a:r>
            <a:r>
              <a:rPr lang="en-US" dirty="0" smtClean="0"/>
              <a:t>; and inadequate intake with dental caries</a:t>
            </a:r>
            <a:br>
              <a:rPr lang="en-US" dirty="0" smtClean="0"/>
            </a:br>
            <a:endParaRPr lang="en-US" dirty="0" smtClean="0"/>
          </a:p>
          <a:p>
            <a:pPr>
              <a:buNone/>
            </a:pPr>
            <a:r>
              <a:rPr lang="en-US" b="1" dirty="0" smtClean="0"/>
              <a:t>     </a:t>
            </a:r>
            <a:r>
              <a:rPr lang="en-US" b="1" u="sng" dirty="0" smtClean="0"/>
              <a:t>Requirements :</a:t>
            </a:r>
            <a:r>
              <a:rPr lang="en-US" dirty="0" smtClean="0"/>
              <a:t/>
            </a:r>
            <a:br>
              <a:rPr lang="en-US" dirty="0" smtClean="0"/>
            </a:br>
            <a:r>
              <a:rPr lang="en-US" dirty="0" smtClean="0"/>
              <a:t>         The recommended level of fluorides in drinking water in India is accepted as 0.5 to 0.8 mg per </a:t>
            </a:r>
            <a:r>
              <a:rPr lang="en-US" dirty="0" err="1" smtClean="0"/>
              <a:t>litre</a:t>
            </a:r>
            <a:r>
              <a:rPr lang="en-US" dirty="0" smtClean="0"/>
              <a:t> </a:t>
            </a:r>
            <a:br>
              <a:rPr lang="en-US" dirty="0" smtClean="0"/>
            </a:br>
            <a:r>
              <a:rPr lang="en-US" dirty="0" smtClean="0"/>
              <a:t/>
            </a:r>
            <a:br>
              <a:rPr lang="en-US" dirty="0" smtClean="0"/>
            </a:b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92500"/>
          </a:bodyPr>
          <a:lstStyle/>
          <a:p>
            <a:pPr>
              <a:buNone/>
            </a:pPr>
            <a:r>
              <a:rPr lang="en-US" b="1" u="sng" dirty="0" smtClean="0"/>
              <a:t> CEREALS</a:t>
            </a:r>
            <a:r>
              <a:rPr lang="en-US" dirty="0" smtClean="0"/>
              <a:t/>
            </a:r>
            <a:br>
              <a:rPr lang="en-US" dirty="0" smtClean="0"/>
            </a:br>
            <a:r>
              <a:rPr lang="en-US" dirty="0" smtClean="0"/>
              <a:t>Cereals (e.g., rice, wheat) constitute the bulk of the daily diet. Rice is the staple food of more than half the human race. Next to rice, wheat is the most important cereal. Maize</a:t>
            </a:r>
            <a:br>
              <a:rPr lang="en-US" dirty="0" smtClean="0"/>
            </a:br>
            <a:r>
              <a:rPr lang="en-US" dirty="0" smtClean="0"/>
              <a:t>ranks next to rice and wheat in world consumption. Maize is also used as food for cattle and poultry because it is rich in</a:t>
            </a:r>
            <a:br>
              <a:rPr lang="en-US" dirty="0" smtClean="0"/>
            </a:br>
            <a:r>
              <a:rPr lang="en-US" dirty="0" smtClean="0"/>
              <a:t>fat, besides being cheaper than rice or wheat.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 </a:t>
            </a:r>
            <a:r>
              <a:rPr lang="en-US" b="1" u="sng" dirty="0" smtClean="0"/>
              <a:t>Rice</a:t>
            </a:r>
            <a:r>
              <a:rPr lang="en-US" dirty="0" smtClean="0"/>
              <a:t/>
            </a:r>
            <a:br>
              <a:rPr lang="en-US" dirty="0" smtClean="0"/>
            </a:br>
            <a:r>
              <a:rPr lang="en-US" dirty="0" smtClean="0"/>
              <a:t>Rice is the staple food of more than half the human race . The rice grain consists of 3 parts the germ (embryo), the inner endosperm, and the outer </a:t>
            </a:r>
            <a:r>
              <a:rPr lang="en-US" dirty="0" err="1" smtClean="0"/>
              <a:t>pericarp</a:t>
            </a:r>
            <a:r>
              <a:rPr lang="en-US" dirty="0" smtClean="0"/>
              <a:t> and </a:t>
            </a:r>
            <a:r>
              <a:rPr lang="en-US" dirty="0" err="1" smtClean="0"/>
              <a:t>aleurone</a:t>
            </a:r>
            <a:r>
              <a:rPr lang="en-US" dirty="0" smtClean="0"/>
              <a:t> grain layer. The endosperm is composed mostly of starch; the outer </a:t>
            </a:r>
            <a:r>
              <a:rPr lang="en-US" dirty="0" err="1" smtClean="0"/>
              <a:t>pericarp</a:t>
            </a:r>
            <a:r>
              <a:rPr lang="en-US" dirty="0" smtClean="0"/>
              <a:t> </a:t>
            </a:r>
            <a:r>
              <a:rPr lang="en-US" dirty="0" err="1" smtClean="0"/>
              <a:t>aleurone</a:t>
            </a:r>
            <a:r>
              <a:rPr lang="en-US" dirty="0" smtClean="0"/>
              <a:t> layer and germ contain most of the essential nutrients. </a:t>
            </a:r>
            <a:br>
              <a:rPr lang="en-US" dirty="0" smtClean="0"/>
            </a:br>
            <a:r>
              <a:rPr lang="en-US" dirty="0" smtClean="0"/>
              <a:t/>
            </a:r>
            <a:br>
              <a:rPr lang="en-US" dirty="0" smtClean="0"/>
            </a:br>
            <a:endParaRPr lang="ta-IN"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629400"/>
          </a:xfrm>
        </p:spPr>
        <p:txBody>
          <a:bodyPr>
            <a:normAutofit/>
          </a:bodyPr>
          <a:lstStyle/>
          <a:p>
            <a:pPr>
              <a:buNone/>
            </a:pPr>
            <a:r>
              <a:rPr lang="en-US" b="1" u="sng" dirty="0" smtClean="0"/>
              <a:t>Wheat</a:t>
            </a:r>
            <a:r>
              <a:rPr lang="en-US" dirty="0" smtClean="0"/>
              <a:t/>
            </a:r>
            <a:br>
              <a:rPr lang="en-US" dirty="0" smtClean="0"/>
            </a:br>
            <a:r>
              <a:rPr lang="en-US" dirty="0" smtClean="0"/>
              <a:t>Next to rice, wheat is the most important cereal. The protein content of wheat varies from 9 to 16 per cent, the</a:t>
            </a:r>
            <a:br>
              <a:rPr lang="en-US" dirty="0" smtClean="0"/>
            </a:br>
            <a:r>
              <a:rPr lang="en-US" dirty="0" smtClean="0"/>
              <a:t>limiting amino-acids are lysine and threonine. The wheat grain is much less subjected to loss of essential nutrients</a:t>
            </a:r>
            <a:br>
              <a:rPr lang="en-US" dirty="0" smtClean="0"/>
            </a:br>
            <a:r>
              <a:rPr lang="en-US" dirty="0" smtClean="0"/>
              <a:t>during processing than rice. </a:t>
            </a:r>
          </a:p>
          <a:p>
            <a:pPr>
              <a:buNone/>
            </a:pPr>
            <a:r>
              <a:rPr lang="en-US" dirty="0" smtClean="0"/>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MILLETS</a:t>
            </a:r>
            <a:r>
              <a:rPr lang="en-US" dirty="0" smtClean="0"/>
              <a:t/>
            </a:r>
            <a:br>
              <a:rPr lang="en-US" dirty="0" smtClean="0"/>
            </a:br>
            <a:r>
              <a:rPr lang="en-US" dirty="0" smtClean="0"/>
              <a:t>The term "millet" is used for smaller grains which are ground and eaten without having the outer layer removed;</a:t>
            </a:r>
            <a:br>
              <a:rPr lang="en-US" dirty="0" smtClean="0"/>
            </a:br>
            <a:r>
              <a:rPr lang="en-US" dirty="0" smtClean="0"/>
              <a:t>they are </a:t>
            </a:r>
            <a:r>
              <a:rPr lang="en-US" dirty="0" err="1" smtClean="0"/>
              <a:t>jowar</a:t>
            </a:r>
            <a:r>
              <a:rPr lang="en-US" dirty="0" smtClean="0"/>
              <a:t> (sorghum), </a:t>
            </a:r>
            <a:r>
              <a:rPr lang="en-US" dirty="0" err="1" smtClean="0"/>
              <a:t>bajra</a:t>
            </a:r>
            <a:r>
              <a:rPr lang="en-US" dirty="0" smtClean="0"/>
              <a:t> (pearl millet), </a:t>
            </a:r>
            <a:r>
              <a:rPr lang="en-US" dirty="0" err="1" smtClean="0"/>
              <a:t>ragi,kodo</a:t>
            </a:r>
            <a:r>
              <a:rPr lang="en-US" dirty="0" smtClean="0"/>
              <a:t> and a few others known as "minor millets" or </a:t>
            </a:r>
            <a:r>
              <a:rPr lang="en-US" dirty="0" err="1" smtClean="0"/>
              <a:t>pseudocereals</a:t>
            </a:r>
            <a:r>
              <a:rPr lang="en-US" dirty="0" smtClean="0"/>
              <a:t>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u="sng" dirty="0" smtClean="0"/>
              <a:t>Pulses (legumes)</a:t>
            </a:r>
            <a:r>
              <a:rPr lang="en-US" dirty="0" smtClean="0"/>
              <a:t/>
            </a:r>
            <a:br>
              <a:rPr lang="en-US" dirty="0" smtClean="0"/>
            </a:br>
            <a:r>
              <a:rPr lang="en-US" dirty="0" smtClean="0"/>
              <a:t>Pulses comprise a variety of grams, also known as </a:t>
            </a:r>
            <a:r>
              <a:rPr lang="en-US" dirty="0" err="1" smtClean="0"/>
              <a:t>dhals.Most</a:t>
            </a:r>
            <a:r>
              <a:rPr lang="en-US" dirty="0" smtClean="0"/>
              <a:t> commonly eaten pulses are </a:t>
            </a:r>
            <a:r>
              <a:rPr lang="en-US" dirty="0" err="1" smtClean="0"/>
              <a:t>bengal</a:t>
            </a:r>
            <a:r>
              <a:rPr lang="en-US" dirty="0" smtClean="0"/>
              <a:t> gram (</a:t>
            </a:r>
            <a:r>
              <a:rPr lang="en-US" dirty="0" err="1" smtClean="0"/>
              <a:t>chana</a:t>
            </a:r>
            <a:r>
              <a:rPr lang="en-US" dirty="0" smtClean="0"/>
              <a:t>), red gram (</a:t>
            </a:r>
            <a:r>
              <a:rPr lang="en-US" dirty="0" err="1" smtClean="0"/>
              <a:t>tuvar</a:t>
            </a:r>
            <a:r>
              <a:rPr lang="en-US" dirty="0" smtClean="0"/>
              <a:t> or </a:t>
            </a:r>
            <a:r>
              <a:rPr lang="en-US" dirty="0" err="1" smtClean="0"/>
              <a:t>arhar</a:t>
            </a:r>
            <a:r>
              <a:rPr lang="en-US" dirty="0" smtClean="0"/>
              <a:t>), green gram (</a:t>
            </a:r>
            <a:r>
              <a:rPr lang="en-US" dirty="0" err="1" smtClean="0"/>
              <a:t>mung</a:t>
            </a:r>
            <a:r>
              <a:rPr lang="en-US" dirty="0" smtClean="0"/>
              <a:t>) and black gram(</a:t>
            </a:r>
            <a:r>
              <a:rPr lang="en-US" dirty="0" err="1" smtClean="0"/>
              <a:t>urd</a:t>
            </a:r>
            <a:r>
              <a:rPr lang="en-US" dirty="0" smtClean="0"/>
              <a:t>). Others include lentils (</a:t>
            </a:r>
            <a:r>
              <a:rPr lang="en-US" dirty="0" err="1" smtClean="0"/>
              <a:t>masur</a:t>
            </a:r>
            <a:r>
              <a:rPr lang="en-US" dirty="0" smtClean="0"/>
              <a:t>), peas and beans including </a:t>
            </a:r>
            <a:r>
              <a:rPr lang="en-US" dirty="0" err="1" smtClean="0"/>
              <a:t>soyabean</a:t>
            </a:r>
            <a:r>
              <a:rPr lang="en-US" dirty="0" smtClean="0"/>
              <a:t>. </a:t>
            </a:r>
            <a:r>
              <a:rPr lang="en-US" dirty="0" err="1" smtClean="0"/>
              <a:t>Khesari</a:t>
            </a:r>
            <a:r>
              <a:rPr lang="en-US" dirty="0" smtClean="0"/>
              <a:t> dhal </a:t>
            </a:r>
            <a:r>
              <a:rPr lang="en-US" i="1" dirty="0" smtClean="0"/>
              <a:t>(</a:t>
            </a:r>
            <a:r>
              <a:rPr lang="en-US" i="1" dirty="0" err="1" smtClean="0"/>
              <a:t>lathyrus</a:t>
            </a:r>
            <a:r>
              <a:rPr lang="en-US" i="1" dirty="0" smtClean="0"/>
              <a:t> </a:t>
            </a:r>
            <a:r>
              <a:rPr lang="en-US" i="1" dirty="0" err="1" smtClean="0"/>
              <a:t>sativus</a:t>
            </a:r>
            <a:r>
              <a:rPr lang="en-US" i="1" dirty="0" smtClean="0"/>
              <a:t>), </a:t>
            </a:r>
            <a:r>
              <a:rPr lang="en-US" dirty="0" smtClean="0"/>
              <a:t>is consumed in parts of Madhya Pradesh, Uttar Pradesh and</a:t>
            </a:r>
            <a:br>
              <a:rPr lang="en-US" dirty="0" smtClean="0"/>
            </a:br>
            <a:r>
              <a:rPr lang="en-US" dirty="0" smtClean="0"/>
              <a:t>Bihar, excessive consumption of which is associated with </a:t>
            </a:r>
            <a:r>
              <a:rPr lang="en-US" dirty="0" err="1" smtClean="0"/>
              <a:t>lathyrism</a:t>
            </a:r>
            <a:r>
              <a:rPr lang="en-US" dirty="0" smtClean="0"/>
              <a:t>.</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6248400"/>
          </a:xfrm>
        </p:spPr>
        <p:txBody>
          <a:bodyPr>
            <a:normAutofit fontScale="92500"/>
          </a:bodyPr>
          <a:lstStyle/>
          <a:p>
            <a:pPr>
              <a:buNone/>
            </a:pPr>
            <a:r>
              <a:rPr lang="en-US" b="1" u="sng" dirty="0" smtClean="0"/>
              <a:t>Pulses (legumes)</a:t>
            </a:r>
            <a:r>
              <a:rPr lang="en-US" dirty="0" smtClean="0"/>
              <a:t/>
            </a:r>
            <a:br>
              <a:rPr lang="en-US" dirty="0" smtClean="0"/>
            </a:br>
            <a:r>
              <a:rPr lang="en-US" dirty="0" smtClean="0"/>
              <a:t>Pulses comprise a variety of grams, also known as </a:t>
            </a:r>
            <a:r>
              <a:rPr lang="en-US" dirty="0" err="1" smtClean="0"/>
              <a:t>dhals.Most</a:t>
            </a:r>
            <a:r>
              <a:rPr lang="en-US" dirty="0" smtClean="0"/>
              <a:t> commonly eaten pulses are </a:t>
            </a:r>
            <a:r>
              <a:rPr lang="en-US" dirty="0" err="1" smtClean="0"/>
              <a:t>bengal</a:t>
            </a:r>
            <a:r>
              <a:rPr lang="en-US" dirty="0" smtClean="0"/>
              <a:t> gram (</a:t>
            </a:r>
            <a:r>
              <a:rPr lang="en-US" dirty="0" err="1" smtClean="0"/>
              <a:t>chana</a:t>
            </a:r>
            <a:r>
              <a:rPr lang="en-US" dirty="0" smtClean="0"/>
              <a:t>), red gram (</a:t>
            </a:r>
            <a:r>
              <a:rPr lang="en-US" dirty="0" err="1" smtClean="0"/>
              <a:t>tuvar</a:t>
            </a:r>
            <a:r>
              <a:rPr lang="en-US" dirty="0" smtClean="0"/>
              <a:t> or </a:t>
            </a:r>
            <a:r>
              <a:rPr lang="en-US" dirty="0" err="1" smtClean="0"/>
              <a:t>arhar</a:t>
            </a:r>
            <a:r>
              <a:rPr lang="en-US" dirty="0" smtClean="0"/>
              <a:t>), green gram (</a:t>
            </a:r>
            <a:r>
              <a:rPr lang="en-US" dirty="0" err="1" smtClean="0"/>
              <a:t>mung</a:t>
            </a:r>
            <a:r>
              <a:rPr lang="en-US" dirty="0" smtClean="0"/>
              <a:t>) and black gram</a:t>
            </a:r>
            <a:br>
              <a:rPr lang="en-US" dirty="0" smtClean="0"/>
            </a:br>
            <a:r>
              <a:rPr lang="en-US" dirty="0" smtClean="0"/>
              <a:t>(</a:t>
            </a:r>
            <a:r>
              <a:rPr lang="en-US" dirty="0" err="1" smtClean="0"/>
              <a:t>urd</a:t>
            </a:r>
            <a:r>
              <a:rPr lang="en-US" dirty="0" smtClean="0"/>
              <a:t>). Others include lentils (</a:t>
            </a:r>
            <a:r>
              <a:rPr lang="en-US" dirty="0" err="1" smtClean="0"/>
              <a:t>masur</a:t>
            </a:r>
            <a:r>
              <a:rPr lang="en-US" dirty="0" smtClean="0"/>
              <a:t>), peas and beans including </a:t>
            </a:r>
            <a:r>
              <a:rPr lang="en-US" dirty="0" err="1" smtClean="0"/>
              <a:t>soyabean</a:t>
            </a:r>
            <a:r>
              <a:rPr lang="en-US" dirty="0" smtClean="0"/>
              <a:t>. </a:t>
            </a:r>
            <a:r>
              <a:rPr lang="en-US" dirty="0" err="1" smtClean="0"/>
              <a:t>Khesari</a:t>
            </a:r>
            <a:r>
              <a:rPr lang="en-US" dirty="0" smtClean="0"/>
              <a:t> dhal </a:t>
            </a:r>
            <a:r>
              <a:rPr lang="en-US" i="1" dirty="0" smtClean="0"/>
              <a:t>(</a:t>
            </a:r>
            <a:r>
              <a:rPr lang="en-US" i="1" dirty="0" err="1" smtClean="0"/>
              <a:t>lathyrus</a:t>
            </a:r>
            <a:r>
              <a:rPr lang="en-US" i="1" dirty="0" smtClean="0"/>
              <a:t> </a:t>
            </a:r>
            <a:r>
              <a:rPr lang="en-US" i="1" dirty="0" err="1" smtClean="0"/>
              <a:t>sativus</a:t>
            </a:r>
            <a:r>
              <a:rPr lang="en-US" i="1" dirty="0" smtClean="0"/>
              <a:t>), </a:t>
            </a:r>
            <a:r>
              <a:rPr lang="en-US" dirty="0" smtClean="0"/>
              <a:t>is consumed in parts of Madhya Pradesh, Uttar Pradesh and</a:t>
            </a:r>
            <a:br>
              <a:rPr lang="en-US" dirty="0" smtClean="0"/>
            </a:br>
            <a:r>
              <a:rPr lang="en-US" dirty="0" smtClean="0"/>
              <a:t>Bihar, excessive consumption of which is associated with </a:t>
            </a:r>
            <a:r>
              <a:rPr lang="en-US" dirty="0" err="1" smtClean="0"/>
              <a:t>lathyrism</a:t>
            </a:r>
            <a:r>
              <a:rPr lang="en-US" dirty="0" smtClean="0"/>
              <a:t>.</a:t>
            </a:r>
          </a:p>
          <a:p>
            <a:pPr>
              <a:buNone/>
            </a:pP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u="sng" dirty="0" smtClean="0"/>
              <a:t>Vegetables</a:t>
            </a:r>
            <a:r>
              <a:rPr lang="en-US" dirty="0" smtClean="0"/>
              <a:t/>
            </a:r>
            <a:br>
              <a:rPr lang="en-US" dirty="0" smtClean="0"/>
            </a:br>
            <a:r>
              <a:rPr lang="en-US" dirty="0" smtClean="0"/>
              <a:t>Vegetables are classed as "protective foods"; their value resides in their high vitamin and mineral content. Some vegetables (e.g., green peas, beans) are also good sources of protein. Vegetables usually have a large water content, low energy and protein content and varying amounts of "dietary </a:t>
            </a:r>
            <a:r>
              <a:rPr lang="en-US" dirty="0" err="1" smtClean="0"/>
              <a:t>fibre</a:t>
            </a:r>
            <a:r>
              <a:rPr lang="en-US" dirty="0" smtClean="0"/>
              <a:t>". Vegetables are divided into three groups "green leaves", "roots and tubers", and "others".</a:t>
            </a:r>
            <a:br>
              <a:rPr lang="en-US" dirty="0" smtClean="0"/>
            </a:br>
            <a:r>
              <a:rPr lang="en-US" dirty="0" smtClean="0"/>
              <a:t/>
            </a:r>
            <a:br>
              <a:rPr lang="en-US" dirty="0" smtClean="0"/>
            </a:br>
            <a:endParaRPr lang="ta-IN"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 (</a:t>
            </a:r>
            <a:r>
              <a:rPr lang="en-US" dirty="0" err="1" smtClean="0"/>
              <a:t>i</a:t>
            </a:r>
            <a:r>
              <a:rPr lang="en-US" dirty="0" smtClean="0"/>
              <a:t>) </a:t>
            </a:r>
            <a:r>
              <a:rPr lang="en-US" i="1" dirty="0" smtClean="0"/>
              <a:t>Macronutrients : </a:t>
            </a:r>
            <a:r>
              <a:rPr lang="en-US" dirty="0" smtClean="0"/>
              <a:t>These are proteins, fats and</a:t>
            </a:r>
            <a:br>
              <a:rPr lang="en-US" dirty="0" smtClean="0"/>
            </a:br>
            <a:r>
              <a:rPr lang="en-US" dirty="0" smtClean="0"/>
              <a:t>carbohydrates which are often called "proximate principles“ because they form the main bulk of food. </a:t>
            </a:r>
            <a:br>
              <a:rPr lang="en-US" dirty="0" smtClean="0"/>
            </a:br>
            <a:r>
              <a:rPr lang="en-US" i="1" dirty="0" smtClean="0"/>
              <a:t> (ii) Micronutrients : </a:t>
            </a:r>
            <a:r>
              <a:rPr lang="en-US" dirty="0" smtClean="0"/>
              <a:t>These are vitamins and minerals . They are called micronutrients because they are required in small amounts which may vary from a fraction of a milligram to several grams. A short review of basic facts about these</a:t>
            </a:r>
            <a:br>
              <a:rPr lang="en-US" dirty="0" smtClean="0"/>
            </a:br>
            <a:r>
              <a:rPr lang="en-US" dirty="0" smtClean="0"/>
              <a:t>nutrients is given below.</a:t>
            </a:r>
            <a:br>
              <a:rPr lang="en-US" dirty="0" smtClean="0"/>
            </a:b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1371600" y="381000"/>
            <a:ext cx="7498080" cy="4800600"/>
          </a:xfrm>
        </p:spPr>
        <p:txBody>
          <a:bodyPr>
            <a:noAutofit/>
          </a:bodyPr>
          <a:lstStyle/>
          <a:p>
            <a:r>
              <a:rPr lang="en-US" b="1" dirty="0" smtClean="0"/>
              <a:t>4. Nuts and oilseeds</a:t>
            </a:r>
            <a:r>
              <a:rPr lang="en-US" dirty="0" smtClean="0"/>
              <a:t/>
            </a:r>
            <a:br>
              <a:rPr lang="en-US" dirty="0" smtClean="0"/>
            </a:br>
            <a:r>
              <a:rPr lang="en-US" dirty="0" smtClean="0"/>
              <a:t>Included in this group are groundnut (Peanut),cashew nut, coconut, walnut, almonds, pistachio, mustard seeds, sesame seeds, cotton seeds, sunflower seeds, maize germ and many others from which cooking oils are extracted</a:t>
            </a:r>
            <a:br>
              <a:rPr lang="en-US" dirty="0" smtClean="0"/>
            </a:br>
            <a:r>
              <a:rPr lang="en-US" sz="1800" dirty="0" smtClean="0"/>
              <a:t/>
            </a:r>
            <a:br>
              <a:rPr lang="en-US" sz="1800" dirty="0" smtClean="0"/>
            </a:br>
            <a:r>
              <a:rPr lang="en-US" sz="1800" dirty="0" smtClean="0"/>
              <a:t/>
            </a:r>
            <a:br>
              <a:rPr lang="en-US" sz="1800" dirty="0" smtClean="0"/>
            </a:br>
            <a:endParaRPr lang="ta-IN" sz="18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 5. Fruits</a:t>
            </a:r>
            <a:r>
              <a:rPr lang="en-US" dirty="0" smtClean="0"/>
              <a:t/>
            </a:r>
            <a:br>
              <a:rPr lang="en-US" dirty="0" smtClean="0"/>
            </a:br>
            <a:r>
              <a:rPr lang="en-US" dirty="0" smtClean="0"/>
              <a:t>Fruits are protective foods. They are invaluable in human nutrition because they are good sources of vitamins and minerals. One special feature which distinguishes fruits from other foods is that they can be eaten raw and fresh. This</a:t>
            </a:r>
            <a:br>
              <a:rPr lang="en-US" dirty="0" smtClean="0"/>
            </a:br>
            <a:r>
              <a:rPr lang="en-US" dirty="0" smtClean="0"/>
              <a:t>makes the vitamins and minerals present in fruit easily available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Animal foods</a:t>
            </a:r>
            <a:r>
              <a:rPr lang="en-US" dirty="0" smtClean="0"/>
              <a:t/>
            </a:r>
            <a:br>
              <a:rPr lang="en-US" dirty="0" smtClean="0"/>
            </a:br>
            <a:r>
              <a:rPr lang="en-US" dirty="0" smtClean="0"/>
              <a:t>Foods of animal origin include meat, poultry, fish, eggs , milk and dairy products. They provide high quality protein(containing all the essential amino acids) and good amounts of fat, besides some vitamins and minerals. Vitamin B12 is one of the rare nutrients found only in animal foods.</a:t>
            </a:r>
            <a:br>
              <a:rPr lang="en-US" dirty="0" smtClean="0"/>
            </a:b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85000" lnSpcReduction="20000"/>
          </a:bodyPr>
          <a:lstStyle/>
          <a:p>
            <a:r>
              <a:rPr lang="en-US" dirty="0" smtClean="0"/>
              <a:t>BALANCED DIET</a:t>
            </a:r>
            <a:br>
              <a:rPr lang="en-US" dirty="0" smtClean="0"/>
            </a:br>
            <a:r>
              <a:rPr lang="en-US" dirty="0" smtClean="0"/>
              <a:t>A diet may be defined as the kinds of food on which a person or group lives. A balanced diet is defined as one which contains a variety of foods in such quantities and proportions that the need for energy, amino acids, vitamins , minerals, fats, carbohydrate and other nutrients is adequately met for maintaining health, vitality and general</a:t>
            </a:r>
            <a:br>
              <a:rPr lang="en-US" dirty="0" smtClean="0"/>
            </a:br>
            <a:r>
              <a:rPr lang="en-US" dirty="0" smtClean="0"/>
              <a:t>well-being and also makes a small provision for extra nutrients to withstand short duration of leanness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u="sng" dirty="0" smtClean="0"/>
              <a:t>NUTRITIONAL PROBLEMS IN PUBLIC HEALTH</a:t>
            </a:r>
            <a:r>
              <a:rPr lang="en-US" dirty="0" smtClean="0"/>
              <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1435608" y="1447800"/>
            <a:ext cx="7498080" cy="5410200"/>
          </a:xfrm>
        </p:spPr>
        <p:txBody>
          <a:bodyPr>
            <a:normAutofit fontScale="92500" lnSpcReduction="10000"/>
          </a:bodyPr>
          <a:lstStyle/>
          <a:p>
            <a:r>
              <a:rPr lang="en-US" b="1" dirty="0" smtClean="0"/>
              <a:t>1. Low birth weight</a:t>
            </a:r>
            <a:r>
              <a:rPr lang="en-US" dirty="0" smtClean="0"/>
              <a:t/>
            </a:r>
            <a:br>
              <a:rPr lang="en-US" dirty="0" smtClean="0"/>
            </a:br>
            <a:r>
              <a:rPr lang="en-US" dirty="0" smtClean="0"/>
              <a:t>       Low birth weight (i.e., birth weight less than 2500 g) is a major public health problem in many developing countries.</a:t>
            </a:r>
            <a:br>
              <a:rPr lang="en-US" dirty="0" smtClean="0"/>
            </a:br>
            <a:r>
              <a:rPr lang="en-US" dirty="0" smtClean="0"/>
              <a:t>About 28 per cent of babies born in India are LBW </a:t>
            </a:r>
            <a:r>
              <a:rPr lang="en-US" i="1" dirty="0" smtClean="0"/>
              <a:t>(81) </a:t>
            </a:r>
            <a:r>
              <a:rPr lang="en-US" dirty="0" smtClean="0"/>
              <a:t>as compared to 4 per cent in some developed countries. In countries where the proportion of LBW is high, the majority are suffering from </a:t>
            </a:r>
            <a:r>
              <a:rPr lang="en-US" dirty="0" err="1" smtClean="0"/>
              <a:t>foetal</a:t>
            </a:r>
            <a:r>
              <a:rPr lang="en-US" dirty="0" smtClean="0"/>
              <a:t> growth retardation.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2. Protein energy malnutrition</a:t>
            </a:r>
            <a:r>
              <a:rPr lang="en-US" dirty="0" smtClean="0"/>
              <a:t/>
            </a:r>
            <a:br>
              <a:rPr lang="en-US" dirty="0" smtClean="0"/>
            </a:br>
            <a:r>
              <a:rPr lang="en-US" dirty="0" smtClean="0"/>
              <a:t>        Protein energy malnutrition (PEM) is identified as a major health and nutrition problem in India. It occurs particularly in weaklings and children in the first years of life. It is not only an important cause of childhood morbidity </a:t>
            </a:r>
            <a:r>
              <a:rPr lang="en-US" dirty="0" err="1" smtClean="0"/>
              <a:t>and·mortality</a:t>
            </a:r>
            <a:r>
              <a:rPr lang="en-US" dirty="0" smtClean="0"/>
              <a:t>, but leads also to permanent impairment of</a:t>
            </a:r>
            <a:br>
              <a:rPr lang="en-US" dirty="0" smtClean="0"/>
            </a:br>
            <a:r>
              <a:rPr lang="en-US" dirty="0" smtClean="0"/>
              <a:t>physical and possibly, of mental growth.</a:t>
            </a:r>
            <a:br>
              <a:rPr lang="en-US" dirty="0" smtClean="0"/>
            </a:br>
            <a:endParaRPr lang="ta-IN"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553200"/>
          </a:xfrm>
        </p:spPr>
        <p:txBody>
          <a:bodyPr>
            <a:normAutofit/>
          </a:bodyPr>
          <a:lstStyle/>
          <a:p>
            <a:r>
              <a:rPr lang="en-US" b="1" dirty="0" smtClean="0"/>
              <a:t>3. Xerophthalmia</a:t>
            </a:r>
            <a:r>
              <a:rPr lang="en-US" dirty="0" smtClean="0"/>
              <a:t/>
            </a:r>
            <a:br>
              <a:rPr lang="en-US" dirty="0" smtClean="0"/>
            </a:br>
            <a:r>
              <a:rPr lang="en-US" dirty="0" smtClean="0"/>
              <a:t>           Xerophthalmia (dry eye) refers to all the ocular manifestations of vitamin A deficiency in man. It is the most</a:t>
            </a:r>
            <a:br>
              <a:rPr lang="en-US" dirty="0" smtClean="0"/>
            </a:br>
            <a:r>
              <a:rPr lang="en-US" dirty="0" smtClean="0"/>
              <a:t>widespread and serious nutritional disorder leading to blindness particularly in South-East Asia.</a:t>
            </a:r>
            <a:br>
              <a:rPr lang="en-US" dirty="0" smtClean="0"/>
            </a:br>
            <a:endParaRPr lang="en-US" dirty="0" smtClean="0"/>
          </a:p>
          <a:p>
            <a:pPr>
              <a:buNone/>
            </a:pPr>
            <a:r>
              <a:rPr lang="en-US" dirty="0" smtClean="0"/>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4; Nutritional </a:t>
            </a:r>
            <a:r>
              <a:rPr lang="en-US" b="1" dirty="0" err="1" smtClean="0"/>
              <a:t>anaemia</a:t>
            </a:r>
            <a:r>
              <a:rPr lang="en-US" dirty="0" smtClean="0"/>
              <a:t/>
            </a:r>
            <a:br>
              <a:rPr lang="en-US" dirty="0" smtClean="0"/>
            </a:br>
            <a:r>
              <a:rPr lang="en-US" dirty="0" smtClean="0"/>
              <a:t>           Nutritional </a:t>
            </a:r>
            <a:r>
              <a:rPr lang="en-US" dirty="0" err="1" smtClean="0"/>
              <a:t>anaemia</a:t>
            </a:r>
            <a:r>
              <a:rPr lang="en-US" dirty="0" smtClean="0"/>
              <a:t> is a disease syndrome caused by malnutrition in its widest sense </a:t>
            </a:r>
            <a:r>
              <a:rPr lang="en-US" i="1" dirty="0" smtClean="0"/>
              <a:t>(54). </a:t>
            </a:r>
            <a:r>
              <a:rPr lang="en-US" dirty="0" smtClean="0"/>
              <a:t>It has been defined by WHO as "a condition in which the </a:t>
            </a:r>
            <a:r>
              <a:rPr lang="en-US" dirty="0" err="1" smtClean="0"/>
              <a:t>haemoglobin</a:t>
            </a:r>
            <a:r>
              <a:rPr lang="en-US" dirty="0" smtClean="0"/>
              <a:t> content of blood is lower than normal as a result of a deficiency of one</a:t>
            </a:r>
            <a:br>
              <a:rPr lang="en-US" dirty="0" smtClean="0"/>
            </a:br>
            <a:r>
              <a:rPr lang="en-US" dirty="0" smtClean="0"/>
              <a:t>or more essential nutrients, regardless of the cause of such deficiency" </a:t>
            </a:r>
            <a:br>
              <a:rPr lang="en-US" dirty="0" smtClean="0"/>
            </a:br>
            <a:r>
              <a:rPr lang="en-US" dirty="0" smtClean="0"/>
              <a:t/>
            </a:r>
            <a:br>
              <a:rPr lang="en-US" dirty="0" smtClean="0"/>
            </a:b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5. Iodine deficiency disorders (IDD)</a:t>
            </a:r>
            <a:r>
              <a:rPr lang="en-US" dirty="0" smtClean="0"/>
              <a:t/>
            </a:r>
            <a:br>
              <a:rPr lang="en-US" dirty="0" smtClean="0"/>
            </a:br>
            <a:r>
              <a:rPr lang="en-US" dirty="0" smtClean="0"/>
              <a:t>           Iodine deficiency is yet another major nutrition problem in India. Previously, iodine deficiency was equated with </a:t>
            </a:r>
            <a:r>
              <a:rPr lang="en-US" dirty="0" err="1" smtClean="0"/>
              <a:t>goitre</a:t>
            </a:r>
            <a:r>
              <a:rPr lang="en-US" dirty="0" smtClean="0"/>
              <a:t>. In recent years, it has become increasingly clear that iodine deficiency leads to a much wider spectrum of disorders commencing with the intrauterine life and extending through childhood to adult life with serious health</a:t>
            </a:r>
            <a:br>
              <a:rPr lang="en-US" dirty="0" smtClean="0"/>
            </a:br>
            <a:r>
              <a:rPr lang="en-US" dirty="0" smtClean="0"/>
              <a:t>and social implications. </a:t>
            </a:r>
            <a:br>
              <a:rPr lang="en-US" dirty="0" smtClean="0"/>
            </a:b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Autofit/>
          </a:bodyPr>
          <a:lstStyle/>
          <a:p>
            <a:r>
              <a:rPr lang="en-US" sz="2400" b="1" dirty="0" smtClean="0"/>
              <a:t>7. </a:t>
            </a:r>
            <a:r>
              <a:rPr lang="en-US" sz="2400" b="1" dirty="0" err="1" smtClean="0"/>
              <a:t>Lathyrism</a:t>
            </a:r>
            <a:r>
              <a:rPr lang="en-US" sz="2400" dirty="0" smtClean="0"/>
              <a:t/>
            </a:r>
            <a:br>
              <a:rPr lang="en-US" sz="2400" dirty="0" smtClean="0"/>
            </a:br>
            <a:r>
              <a:rPr lang="en-US" sz="2400" dirty="0" smtClean="0"/>
              <a:t>         </a:t>
            </a:r>
            <a:r>
              <a:rPr lang="en-US" sz="2400" dirty="0" err="1" smtClean="0"/>
              <a:t>Lathyrism</a:t>
            </a:r>
            <a:r>
              <a:rPr lang="en-US" sz="2400" dirty="0" smtClean="0"/>
              <a:t> is a paralyzing disease of humans and animals. In the humans it is referred to as </a:t>
            </a:r>
            <a:r>
              <a:rPr lang="en-US" sz="2400" b="1" dirty="0" smtClean="0"/>
              <a:t>neurolathyrism </a:t>
            </a:r>
            <a:r>
              <a:rPr lang="en-US" sz="2400" dirty="0" smtClean="0"/>
              <a:t>because it affects the nervous system, and in animals as </a:t>
            </a:r>
            <a:r>
              <a:rPr lang="en-US" sz="2400" b="1" dirty="0" smtClean="0"/>
              <a:t>osteolathyrism </a:t>
            </a:r>
            <a:r>
              <a:rPr lang="en-US" sz="2400" dirty="0" smtClean="0"/>
              <a:t>(odoratism) because the pathological changes occur in the bones resulting in skeletal deformities. Neurolathyrism is a crippling disease of the nervous system characterized by gradually developing spastic paralysis of lower limbs, occurring mostly in adults consuming the pulse, </a:t>
            </a:r>
            <a:r>
              <a:rPr lang="en-US" sz="2400" dirty="0" err="1" smtClean="0"/>
              <a:t>Lathyrus</a:t>
            </a:r>
            <a:r>
              <a:rPr lang="en-US" sz="2400" dirty="0" smtClean="0"/>
              <a:t> </a:t>
            </a:r>
            <a:r>
              <a:rPr lang="en-US" sz="2400" dirty="0" err="1" smtClean="0"/>
              <a:t>sativus</a:t>
            </a:r>
            <a:r>
              <a:rPr lang="en-US" sz="2400" dirty="0" smtClean="0"/>
              <a:t> in large quantities.</a:t>
            </a:r>
          </a:p>
          <a:p>
            <a:r>
              <a:rPr lang="en-US" sz="2400" b="1" u="sng" dirty="0" smtClean="0"/>
              <a:t>PROBLEMS</a:t>
            </a:r>
            <a:r>
              <a:rPr lang="en-US" sz="2400" dirty="0" smtClean="0"/>
              <a:t/>
            </a:r>
            <a:br>
              <a:rPr lang="en-US" sz="2400" dirty="0" smtClean="0"/>
            </a:br>
            <a:r>
              <a:rPr lang="en-US" sz="2400" dirty="0" smtClean="0"/>
              <a:t/>
            </a:r>
            <a:br>
              <a:rPr lang="en-US" sz="2400" dirty="0" smtClean="0"/>
            </a:br>
            <a:r>
              <a:rPr lang="en-US" sz="2400" dirty="0" smtClean="0"/>
              <a:t>mostly prevalent in </a:t>
            </a:r>
            <a:r>
              <a:rPr lang="en-US" sz="2400" dirty="0" err="1" smtClean="0"/>
              <a:t>madhya</a:t>
            </a:r>
            <a:r>
              <a:rPr lang="en-US" sz="2400" dirty="0" smtClean="0"/>
              <a:t> </a:t>
            </a:r>
            <a:r>
              <a:rPr lang="en-US" sz="2400" dirty="0" err="1" smtClean="0"/>
              <a:t>pradesh,uttar</a:t>
            </a:r>
            <a:r>
              <a:rPr lang="en-US" sz="2400" dirty="0" smtClean="0"/>
              <a:t> </a:t>
            </a:r>
            <a:r>
              <a:rPr lang="en-US" sz="2400" dirty="0" err="1" smtClean="0"/>
              <a:t>pradesh</a:t>
            </a:r>
            <a:r>
              <a:rPr lang="en-US" sz="2400" dirty="0" smtClean="0"/>
              <a:t>, </a:t>
            </a:r>
            <a:r>
              <a:rPr lang="en-US" sz="2400" dirty="0" err="1" smtClean="0"/>
              <a:t>bihar</a:t>
            </a:r>
            <a:r>
              <a:rPr lang="en-US" sz="2400" dirty="0" smtClean="0"/>
              <a:t> and </a:t>
            </a:r>
            <a:r>
              <a:rPr lang="en-US" sz="2400" dirty="0" err="1" smtClean="0"/>
              <a:t>orissa</a:t>
            </a:r>
            <a:r>
              <a:rPr lang="en-US" sz="2400" dirty="0" smtClean="0"/>
              <a:t>. it is reported in </a:t>
            </a:r>
            <a:r>
              <a:rPr lang="en-US" sz="2400" dirty="0" err="1" smtClean="0"/>
              <a:t>Maharastra</a:t>
            </a:r>
            <a:r>
              <a:rPr lang="en-US" sz="2400" dirty="0" smtClean="0"/>
              <a:t>, west </a:t>
            </a:r>
            <a:r>
              <a:rPr lang="en-US" sz="2400" dirty="0" err="1" smtClean="0"/>
              <a:t>bengal</a:t>
            </a:r>
            <a:r>
              <a:rPr lang="en-US" sz="2400" dirty="0" smtClean="0"/>
              <a:t>, </a:t>
            </a:r>
            <a:r>
              <a:rPr lang="en-US" sz="2400" dirty="0" err="1" smtClean="0"/>
              <a:t>rajastan</a:t>
            </a:r>
            <a:r>
              <a:rPr lang="en-US" sz="2400" dirty="0" smtClean="0"/>
              <a:t>, </a:t>
            </a:r>
            <a:r>
              <a:rPr lang="en-US" sz="2400" dirty="0" err="1" smtClean="0"/>
              <a:t>assam</a:t>
            </a:r>
            <a:r>
              <a:rPr lang="en-US" sz="2400" dirty="0" smtClean="0"/>
              <a:t> and </a:t>
            </a:r>
            <a:r>
              <a:rPr lang="en-US" sz="2400" dirty="0" err="1" smtClean="0"/>
              <a:t>gujarat</a:t>
            </a:r>
            <a:r>
              <a:rPr lang="en-US" sz="2400" dirty="0" smtClean="0"/>
              <a:t> where the pulse is cultivated.</a:t>
            </a:r>
            <a:endParaRPr lang="ta-I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PROTEINS</a:t>
            </a:r>
            <a:endParaRPr lang="ta-IN" u="sng" dirty="0"/>
          </a:p>
        </p:txBody>
      </p:sp>
      <p:sp>
        <p:nvSpPr>
          <p:cNvPr id="3" name="Content Placeholder 2"/>
          <p:cNvSpPr>
            <a:spLocks noGrp="1"/>
          </p:cNvSpPr>
          <p:nvPr>
            <p:ph idx="1"/>
          </p:nvPr>
        </p:nvSpPr>
        <p:spPr/>
        <p:txBody>
          <a:bodyPr>
            <a:normAutofit fontScale="92500"/>
          </a:bodyPr>
          <a:lstStyle/>
          <a:p>
            <a:pPr>
              <a:buNone/>
            </a:pPr>
            <a:r>
              <a:rPr lang="en-US" dirty="0" smtClean="0"/>
              <a:t/>
            </a:r>
            <a:br>
              <a:rPr lang="en-US" dirty="0" smtClean="0"/>
            </a:br>
            <a:r>
              <a:rPr lang="en-US" dirty="0" smtClean="0"/>
              <a:t>         The word "protein" by derivation means that which is of first importance. Indeed they are of the greatest importance</a:t>
            </a:r>
            <a:br>
              <a:rPr lang="en-US" dirty="0" smtClean="0"/>
            </a:br>
            <a:r>
              <a:rPr lang="en-US" dirty="0" smtClean="0"/>
              <a:t>in human nutrition. Proteins are complex organic nitrogenous compounds. They are composed of carbon, hydrogen, oxygen, nitrogen and </a:t>
            </a:r>
            <a:r>
              <a:rPr lang="en-US" dirty="0" err="1" smtClean="0"/>
              <a:t>sulphur</a:t>
            </a:r>
            <a:r>
              <a:rPr lang="en-US" dirty="0" smtClean="0"/>
              <a:t> in varying amounts.</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PULSE</a:t>
            </a:r>
          </a:p>
          <a:p>
            <a:pPr>
              <a:buFont typeface="Wingdings" pitchFamily="2" charset="2"/>
              <a:buChar char="v"/>
            </a:pPr>
            <a:r>
              <a:rPr lang="en-US" b="1" i="1" dirty="0" err="1" smtClean="0"/>
              <a:t>Khesari</a:t>
            </a:r>
            <a:r>
              <a:rPr lang="en-US" b="1" i="1" dirty="0" smtClean="0"/>
              <a:t> dhal</a:t>
            </a:r>
            <a:r>
              <a:rPr lang="en-US" i="1" dirty="0" smtClean="0"/>
              <a:t>. </a:t>
            </a:r>
          </a:p>
          <a:p>
            <a:pPr>
              <a:buFont typeface="Wingdings" pitchFamily="2" charset="2"/>
              <a:buChar char="v"/>
            </a:pPr>
            <a:r>
              <a:rPr lang="en-US" dirty="0" smtClean="0"/>
              <a:t>good  source </a:t>
            </a:r>
            <a:r>
              <a:rPr lang="en-US" dirty="0" err="1" smtClean="0"/>
              <a:t>opf</a:t>
            </a:r>
            <a:r>
              <a:rPr lang="en-US" dirty="0" smtClean="0"/>
              <a:t> protein</a:t>
            </a:r>
          </a:p>
          <a:p>
            <a:pPr>
              <a:buFont typeface="Wingdings" pitchFamily="2" charset="2"/>
              <a:buChar char="v"/>
            </a:pPr>
            <a:r>
              <a:rPr lang="en-US" dirty="0" smtClean="0"/>
              <a:t>Very cheap</a:t>
            </a:r>
          </a:p>
          <a:p>
            <a:pPr>
              <a:buNone/>
            </a:pPr>
            <a:r>
              <a:rPr lang="en-US" dirty="0" smtClean="0"/>
              <a:t>Toxin :</a:t>
            </a:r>
          </a:p>
          <a:p>
            <a:pPr>
              <a:buNone/>
            </a:pPr>
            <a:r>
              <a:rPr lang="en-US" dirty="0" smtClean="0"/>
              <a:t>BOAA – beta </a:t>
            </a:r>
            <a:r>
              <a:rPr lang="en-US" dirty="0" err="1" smtClean="0"/>
              <a:t>oxalyl</a:t>
            </a:r>
            <a:r>
              <a:rPr lang="en-US" dirty="0" smtClean="0"/>
              <a:t> amino </a:t>
            </a:r>
            <a:r>
              <a:rPr lang="en-US" dirty="0" err="1" smtClean="0"/>
              <a:t>alanine</a:t>
            </a:r>
            <a:r>
              <a:rPr lang="en-US" dirty="0" smtClean="0"/>
              <a:t> </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708392" cy="6781800"/>
          </a:xfrm>
        </p:spPr>
        <p:txBody>
          <a:bodyPr>
            <a:normAutofit lnSpcReduction="10000"/>
          </a:bodyPr>
          <a:lstStyle/>
          <a:p>
            <a:pPr>
              <a:buNone/>
            </a:pPr>
            <a:r>
              <a:rPr lang="en-US" dirty="0" smtClean="0"/>
              <a:t/>
            </a:r>
            <a:br>
              <a:rPr lang="en-US" dirty="0" smtClean="0"/>
            </a:br>
            <a:r>
              <a:rPr lang="en-US" dirty="0" smtClean="0"/>
              <a:t>         The disease affects mainly young men between the age of 15 to 45 years and manifests itself in stages : </a:t>
            </a:r>
          </a:p>
          <a:p>
            <a:r>
              <a:rPr lang="en-US" b="1" u="sng" dirty="0" smtClean="0"/>
              <a:t>(a) </a:t>
            </a:r>
            <a:r>
              <a:rPr lang="en-US" b="1" i="1" u="sng" dirty="0" smtClean="0"/>
              <a:t>Latent stage</a:t>
            </a:r>
            <a:r>
              <a:rPr lang="en-US" b="1" i="1" dirty="0" smtClean="0"/>
              <a:t> </a:t>
            </a:r>
            <a:r>
              <a:rPr lang="en-US" i="1" dirty="0" smtClean="0"/>
              <a:t>: </a:t>
            </a:r>
            <a:r>
              <a:rPr lang="en-US" dirty="0" smtClean="0"/>
              <a:t>The individual is apparently healthy, but when subjected to physical stress exhibits ungainly gait. Neurological examination shows characteristic physical signs. This stage is considered important from the preventive aspect, since at this stage, if the pulse is withdrawn from the diet, it will result in complete remission of the disease.</a:t>
            </a:r>
            <a:br>
              <a:rPr lang="en-US" dirty="0" smtClean="0"/>
            </a:br>
            <a:endParaRPr lang="ta-IN"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(b) </a:t>
            </a:r>
            <a:r>
              <a:rPr lang="en-US" b="1" i="1" u="sng" dirty="0" smtClean="0"/>
              <a:t>No-stick stag</a:t>
            </a:r>
            <a:r>
              <a:rPr lang="en-US" b="1" i="1" dirty="0" smtClean="0"/>
              <a:t>e </a:t>
            </a:r>
            <a:r>
              <a:rPr lang="en-US" i="1" dirty="0" smtClean="0"/>
              <a:t>: </a:t>
            </a:r>
            <a:r>
              <a:rPr lang="en-US" dirty="0" smtClean="0"/>
              <a:t>the patient walks with short jerky steps without the aid of a stick. A large number of patients are found in this stage.</a:t>
            </a:r>
          </a:p>
          <a:p>
            <a:pPr>
              <a:buNone/>
            </a:pPr>
            <a:r>
              <a:rPr lang="en-US" dirty="0" smtClean="0"/>
              <a:t/>
            </a:r>
            <a:br>
              <a:rPr lang="en-US" dirty="0" smtClean="0"/>
            </a:br>
            <a:r>
              <a:rPr lang="en-US" dirty="0" smtClean="0"/>
              <a:t/>
            </a:r>
            <a:br>
              <a:rPr lang="en-US" dirty="0" smtClean="0"/>
            </a:br>
            <a:endParaRPr lang="ta-IN"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u="sng" dirty="0" smtClean="0"/>
              <a:t>(</a:t>
            </a:r>
            <a:r>
              <a:rPr lang="en-US" b="1" u="sng" dirty="0" smtClean="0"/>
              <a:t>c) </a:t>
            </a:r>
            <a:r>
              <a:rPr lang="en-US" b="1" i="1" u="sng" dirty="0" smtClean="0"/>
              <a:t>One-stick stage </a:t>
            </a:r>
            <a:r>
              <a:rPr lang="en-US" i="1" dirty="0" smtClean="0"/>
              <a:t>: </a:t>
            </a:r>
            <a:r>
              <a:rPr lang="en-US" dirty="0" smtClean="0"/>
              <a:t>The patient walks</a:t>
            </a:r>
            <a:br>
              <a:rPr lang="en-US" dirty="0" smtClean="0"/>
            </a:br>
            <a:r>
              <a:rPr lang="en-US" dirty="0" smtClean="0"/>
              <a:t>with a crossed gait with a tendency to walk on toes. Muscular stiffness makes it necessary to use a stick to maintain</a:t>
            </a:r>
            <a:br>
              <a:rPr lang="en-US" dirty="0" smtClean="0"/>
            </a:br>
            <a:r>
              <a:rPr lang="en-US" dirty="0" smtClean="0"/>
              <a:t>balance.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(d) </a:t>
            </a:r>
            <a:r>
              <a:rPr lang="en-US" b="1" i="1" u="sng" dirty="0" smtClean="0"/>
              <a:t>Two-stick stage</a:t>
            </a:r>
            <a:r>
              <a:rPr lang="en-US" i="1" dirty="0" smtClean="0"/>
              <a:t>: </a:t>
            </a:r>
            <a:r>
              <a:rPr lang="en-US" dirty="0" smtClean="0"/>
              <a:t>the symptoms are more severe. Due to excessive bending of knees and crossed legs, the patient needs two crutches for support. The gait is slow and clumsy and the patient gets tired easily after walking a short distance. </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(e) </a:t>
            </a:r>
            <a:r>
              <a:rPr lang="en-US" b="1" i="1" u="sng" dirty="0" smtClean="0"/>
              <a:t>Crawler stage </a:t>
            </a:r>
            <a:r>
              <a:rPr lang="en-US" i="1" u="sng" dirty="0" smtClean="0"/>
              <a:t>: </a:t>
            </a:r>
            <a:r>
              <a:rPr lang="en-US" dirty="0" smtClean="0"/>
              <a:t>Finally the erect posture becomes· impossible as the knee joints cannot support the weight of the body. There is atrophy of the thigh and leg</a:t>
            </a:r>
            <a:br>
              <a:rPr lang="en-US" dirty="0" smtClean="0"/>
            </a:br>
            <a:r>
              <a:rPr lang="en-US" dirty="0" smtClean="0"/>
              <a:t>muscles. The patient is reduced to crawling by throwing his weight on his hands</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Interventions :</a:t>
            </a:r>
          </a:p>
          <a:p>
            <a:pPr marL="596646" indent="-514350">
              <a:buFont typeface="+mj-lt"/>
              <a:buAutoNum type="arabicPeriod"/>
            </a:pPr>
            <a:r>
              <a:rPr lang="en-US" dirty="0" err="1" smtClean="0"/>
              <a:t>Vit</a:t>
            </a:r>
            <a:r>
              <a:rPr lang="en-US" dirty="0" smtClean="0"/>
              <a:t> c prophylaxis</a:t>
            </a:r>
          </a:p>
          <a:p>
            <a:pPr marL="596646" indent="-514350">
              <a:buFont typeface="+mj-lt"/>
              <a:buAutoNum type="arabicPeriod"/>
            </a:pPr>
            <a:r>
              <a:rPr lang="en-US" dirty="0" smtClean="0"/>
              <a:t>Banning the crop</a:t>
            </a:r>
          </a:p>
          <a:p>
            <a:pPr marL="596646" indent="-514350">
              <a:buFont typeface="+mj-lt"/>
              <a:buAutoNum type="arabicPeriod"/>
            </a:pPr>
            <a:r>
              <a:rPr lang="en-US" dirty="0" smtClean="0"/>
              <a:t>Removal of toxin – steeping, parboiling</a:t>
            </a:r>
          </a:p>
          <a:p>
            <a:pPr marL="596646" indent="-514350">
              <a:buFont typeface="+mj-lt"/>
              <a:buAutoNum type="arabicPeriod"/>
            </a:pPr>
            <a:r>
              <a:rPr lang="en-US" dirty="0" smtClean="0"/>
              <a:t>Education</a:t>
            </a:r>
          </a:p>
          <a:p>
            <a:pPr marL="596646" indent="-514350">
              <a:buFont typeface="+mj-lt"/>
              <a:buAutoNum type="arabicPeriod"/>
            </a:pPr>
            <a:r>
              <a:rPr lang="en-US" dirty="0" smtClean="0"/>
              <a:t>Genetic approach</a:t>
            </a:r>
          </a:p>
          <a:p>
            <a:pPr marL="596646" indent="-514350">
              <a:buNone/>
            </a:pPr>
            <a:r>
              <a:rPr lang="en-US" dirty="0" smtClean="0"/>
              <a:t>Socio-economic changes</a:t>
            </a:r>
          </a:p>
          <a:p>
            <a:pPr marL="596646" indent="-514350">
              <a:buNone/>
            </a:pP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u="sng" dirty="0" smtClean="0"/>
              <a:t>NUTRITIONAL FACTORS IN</a:t>
            </a:r>
            <a:r>
              <a:rPr lang="en-US" u="sng" dirty="0" smtClean="0"/>
              <a:t/>
            </a:r>
            <a:br>
              <a:rPr lang="en-US" u="sng" dirty="0" smtClean="0"/>
            </a:br>
            <a:r>
              <a:rPr lang="en-US" b="1" u="sng" dirty="0" smtClean="0"/>
              <a:t>SELECTED DISEASES</a:t>
            </a:r>
            <a:r>
              <a:rPr lang="en-US" dirty="0" smtClean="0"/>
              <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77500" lnSpcReduction="20000"/>
          </a:bodyPr>
          <a:lstStyle/>
          <a:p>
            <a:r>
              <a:rPr lang="en-US" sz="3800" b="1" dirty="0" smtClean="0"/>
              <a:t>1. Cardiovascular disease</a:t>
            </a:r>
            <a:r>
              <a:rPr lang="en-US" sz="3800" dirty="0" smtClean="0"/>
              <a:t/>
            </a:r>
            <a:br>
              <a:rPr lang="en-US" sz="3800" dirty="0" smtClean="0"/>
            </a:br>
            <a:r>
              <a:rPr lang="en-US" sz="3800" dirty="0" smtClean="0"/>
              <a:t>It is now generally agreed that diet governs </a:t>
            </a:r>
            <a:r>
              <a:rPr lang="en-US" sz="3800" dirty="0" err="1" smtClean="0"/>
              <a:t>manysituations</a:t>
            </a:r>
            <a:r>
              <a:rPr lang="en-US" sz="3800" dirty="0" smtClean="0"/>
              <a:t> </a:t>
            </a:r>
            <a:r>
              <a:rPr lang="en-US" sz="3800" dirty="0" err="1" smtClean="0"/>
              <a:t>favouring</a:t>
            </a:r>
            <a:r>
              <a:rPr lang="en-US" sz="3800" dirty="0" smtClean="0"/>
              <a:t> the onset of "heart-disease", particularly coronary heart disease. Of all the factors associated </a:t>
            </a:r>
            <a:r>
              <a:rPr lang="en-US" sz="3800" dirty="0" err="1" smtClean="0"/>
              <a:t>withCHD</a:t>
            </a:r>
            <a:r>
              <a:rPr lang="en-US" sz="3800" dirty="0" smtClean="0"/>
              <a:t> (e.g., plasma cholesterol, high blood pressure,</a:t>
            </a:r>
            <a:br>
              <a:rPr lang="en-US" sz="3800" dirty="0" smtClean="0"/>
            </a:br>
            <a:r>
              <a:rPr lang="en-US" sz="3800" dirty="0" smtClean="0"/>
              <a:t>cigarette smoking, lack . of physical activity) plasma cholesterol has a very high statistical significance with the incidence of CHD.</a:t>
            </a:r>
            <a:br>
              <a:rPr lang="en-US" sz="3800" dirty="0" smtClean="0"/>
            </a:b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 2. Diabetes</a:t>
            </a:r>
            <a:r>
              <a:rPr lang="en-US" dirty="0" smtClean="0"/>
              <a:t/>
            </a:r>
            <a:br>
              <a:rPr lang="en-US" dirty="0" smtClean="0"/>
            </a:br>
            <a:r>
              <a:rPr lang="en-US" dirty="0" smtClean="0"/>
              <a:t>In a diabetic, there is impaired metabolism of glucose in the body, which leads to excess of glucose in blood and urine. Insulin helps in checking and maintaining the level of glucose in blood. Insulin deficiency leads to accelerated utilization of energy reserves from fat stores. </a:t>
            </a:r>
            <a:br>
              <a:rPr lang="en-US" dirty="0" smtClean="0"/>
            </a:b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1435608" y="457200"/>
            <a:ext cx="7498080" cy="5791200"/>
          </a:xfrm>
        </p:spPr>
        <p:txBody>
          <a:bodyPr>
            <a:noAutofit/>
          </a:bodyPr>
          <a:lstStyle/>
          <a:p>
            <a:r>
              <a:rPr lang="en-US" b="1" dirty="0" smtClean="0"/>
              <a:t>3. Obesity</a:t>
            </a:r>
            <a:r>
              <a:rPr lang="en-US" dirty="0" smtClean="0"/>
              <a:t/>
            </a:r>
            <a:br>
              <a:rPr lang="en-US" dirty="0" smtClean="0"/>
            </a:br>
            <a:r>
              <a:rPr lang="en-US" dirty="0" smtClean="0"/>
              <a:t>In richer countries and in some developing </a:t>
            </a:r>
            <a:r>
              <a:rPr lang="en-US" dirty="0" err="1" smtClean="0"/>
              <a:t>countries,obesity</a:t>
            </a:r>
            <a:r>
              <a:rPr lang="en-US" dirty="0" smtClean="0"/>
              <a:t> is a health problem. The connection between severe obesity and premature death from diabetes, hypertension and CHO is well established </a:t>
            </a:r>
            <a:r>
              <a:rPr lang="en-US" i="1" dirty="0" smtClean="0"/>
              <a:t>(113). </a:t>
            </a:r>
            <a:r>
              <a:rPr lang="en-US" dirty="0" smtClean="0"/>
              <a:t>The basic cause of obesity is over nutrition. A diet containing more energy than needed may lead to prolonged postprandial </a:t>
            </a:r>
            <a:r>
              <a:rPr lang="en-US" dirty="0" err="1" smtClean="0"/>
              <a:t>hyperlipidaemia</a:t>
            </a:r>
            <a:r>
              <a:rPr lang="en-US" dirty="0" smtClean="0"/>
              <a:t> and to deposition of triglycerides in adipose tissue resulting in obesity .</a:t>
            </a:r>
            <a:br>
              <a:rPr lang="en-US" dirty="0" smtClean="0"/>
            </a:br>
            <a:r>
              <a:rPr lang="en-US" dirty="0" smtClean="0"/>
              <a:t/>
            </a:r>
            <a:br>
              <a:rPr lang="en-US" dirty="0" smtClean="0"/>
            </a:br>
            <a:r>
              <a:rPr lang="en-US" b="1" dirty="0" smtClean="0"/>
              <a:t> </a:t>
            </a: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Essential amino acids</a:t>
            </a:r>
            <a:endParaRPr lang="ta-IN" u="sng" dirty="0"/>
          </a:p>
        </p:txBody>
      </p:sp>
      <p:sp>
        <p:nvSpPr>
          <p:cNvPr id="3" name="Content Placeholder 2"/>
          <p:cNvSpPr>
            <a:spLocks noGrp="1"/>
          </p:cNvSpPr>
          <p:nvPr>
            <p:ph idx="1"/>
          </p:nvPr>
        </p:nvSpPr>
        <p:spPr>
          <a:xfrm>
            <a:off x="1435608" y="1219200"/>
            <a:ext cx="7498080" cy="6324600"/>
          </a:xfrm>
        </p:spPr>
        <p:txBody>
          <a:bodyPr>
            <a:normAutofit lnSpcReduction="10000"/>
          </a:bodyPr>
          <a:lstStyle/>
          <a:p>
            <a:pPr>
              <a:buNone/>
            </a:pPr>
            <a:r>
              <a:rPr lang="en-US" dirty="0" smtClean="0"/>
              <a:t/>
            </a:r>
            <a:br>
              <a:rPr lang="en-US" dirty="0" smtClean="0"/>
            </a:br>
            <a:r>
              <a:rPr lang="en-US" dirty="0" smtClean="0"/>
              <a:t>         </a:t>
            </a:r>
            <a:r>
              <a:rPr lang="en-US" sz="2600" dirty="0" smtClean="0"/>
              <a:t>Proteins are made up of smaller units, called amino acids. Some 20 amino acids are stated to be needed by the human body, of which 9 are called "essential" because the body cannot synthesize them in amounts corresponding to its needs, and therefore, they must be obtained from dietary proteins. They are : leucine, isoleucine, lysine, </a:t>
            </a:r>
            <a:r>
              <a:rPr lang="en-US" sz="2600" dirty="0" err="1" smtClean="0"/>
              <a:t>methionine</a:t>
            </a:r>
            <a:r>
              <a:rPr lang="en-US" sz="2600" dirty="0" smtClean="0"/>
              <a:t>, phenylalanine, threonine, valine, tryptophan and </a:t>
            </a:r>
            <a:r>
              <a:rPr lang="en-US" sz="2600" dirty="0" err="1" smtClean="0"/>
              <a:t>histidine</a:t>
            </a:r>
            <a:r>
              <a:rPr lang="en-US" sz="2600" dirty="0" smtClean="0"/>
              <a:t>. Evidence is now accumulating that </a:t>
            </a:r>
            <a:r>
              <a:rPr lang="en-US" sz="2600" dirty="0" err="1" smtClean="0"/>
              <a:t>histidine</a:t>
            </a:r>
            <a:r>
              <a:rPr lang="en-US" sz="2600" dirty="0" smtClean="0"/>
              <a:t> is essential even for adults </a:t>
            </a:r>
            <a:r>
              <a:rPr lang="en-US" sz="2600" i="1" dirty="0" smtClean="0"/>
              <a:t>(6). </a:t>
            </a:r>
            <a:r>
              <a:rPr lang="en-US" sz="2600" dirty="0" smtClean="0"/>
              <a:t>Non-essential amino acids include </a:t>
            </a:r>
            <a:r>
              <a:rPr lang="en-US" sz="2600" dirty="0" err="1" smtClean="0"/>
              <a:t>arginine</a:t>
            </a:r>
            <a:r>
              <a:rPr lang="en-US" sz="2600" dirty="0" smtClean="0"/>
              <a:t>, </a:t>
            </a:r>
            <a:r>
              <a:rPr lang="en-US" sz="2600" dirty="0" err="1" smtClean="0"/>
              <a:t>asparaginic</a:t>
            </a:r>
            <a:r>
              <a:rPr lang="en-US" sz="2600" dirty="0" smtClean="0"/>
              <a:t> acid, serine, </a:t>
            </a:r>
            <a:r>
              <a:rPr lang="en-US" sz="2600" dirty="0" err="1" smtClean="0"/>
              <a:t>glutamic</a:t>
            </a:r>
            <a:r>
              <a:rPr lang="en-US" sz="2600" dirty="0" smtClean="0"/>
              <a:t> acid, praline and </a:t>
            </a:r>
            <a:r>
              <a:rPr lang="en-US" sz="2600" dirty="0" err="1" smtClean="0"/>
              <a:t>glycine</a:t>
            </a:r>
            <a:r>
              <a:rPr lang="en-US" sz="2600" dirty="0" smtClean="0"/>
              <a:t>.</a:t>
            </a:r>
            <a:br>
              <a:rPr lang="en-US" sz="2600" dirty="0" smtClean="0"/>
            </a:br>
            <a:r>
              <a:rPr lang="en-US" sz="2600" dirty="0" smtClean="0"/>
              <a:t/>
            </a:r>
            <a:br>
              <a:rPr lang="en-US" sz="2600" dirty="0" smtClean="0"/>
            </a:br>
            <a:endParaRPr lang="ta-IN"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4. Cancer</a:t>
            </a:r>
            <a:r>
              <a:rPr lang="en-US" dirty="0" smtClean="0"/>
              <a:t/>
            </a:r>
            <a:br>
              <a:rPr lang="en-US" dirty="0" smtClean="0"/>
            </a:br>
            <a:r>
              <a:rPr lang="en-US" dirty="0" smtClean="0"/>
              <a:t>It is postulated that 80 per cent of cancers may be due to environmental factors, and it is possible that some dietetic factors may be involved.</a:t>
            </a:r>
            <a:br>
              <a:rPr lang="en-US" dirty="0" smtClean="0"/>
            </a:b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1435608" y="1447800"/>
            <a:ext cx="7498080" cy="5105400"/>
          </a:xfrm>
        </p:spPr>
        <p:txBody>
          <a:bodyPr>
            <a:normAutofit fontScale="92500" lnSpcReduction="10000"/>
          </a:bodyPr>
          <a:lstStyle/>
          <a:p>
            <a:r>
              <a:rPr lang="en-US" b="1" dirty="0" smtClean="0"/>
              <a:t>Assessment methods</a:t>
            </a:r>
            <a:r>
              <a:rPr lang="en-US" dirty="0" smtClean="0"/>
              <a:t/>
            </a:r>
            <a:br>
              <a:rPr lang="en-US" dirty="0" smtClean="0"/>
            </a:br>
            <a:r>
              <a:rPr lang="en-US" dirty="0" smtClean="0"/>
              <a:t>         The assessment of the nutritional status involves various techniques. Proper evaluation demands a many-angled approach, covering all the different stages in the natural history of nutritional diseases, including </a:t>
            </a:r>
            <a:r>
              <a:rPr lang="en-US" dirty="0" err="1" smtClean="0"/>
              <a:t>prepathogenesis</a:t>
            </a:r>
            <a:endParaRPr lang="en-US" dirty="0" smtClean="0"/>
          </a:p>
          <a:p>
            <a:pPr>
              <a:buNone/>
            </a:pPr>
            <a:r>
              <a:rPr lang="en-US" dirty="0" smtClean="0"/>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The assessment methods include the following :</a:t>
            </a:r>
            <a:br>
              <a:rPr lang="en-US" dirty="0" smtClean="0"/>
            </a:br>
            <a:r>
              <a:rPr lang="en-US" dirty="0" smtClean="0"/>
              <a:t>1. Clinical examination</a:t>
            </a:r>
            <a:br>
              <a:rPr lang="en-US" dirty="0" smtClean="0"/>
            </a:br>
            <a:r>
              <a:rPr lang="en-US" dirty="0" smtClean="0"/>
              <a:t>2. Anthropometry</a:t>
            </a:r>
            <a:br>
              <a:rPr lang="en-US" dirty="0" smtClean="0"/>
            </a:br>
            <a:r>
              <a:rPr lang="en-US" dirty="0" smtClean="0"/>
              <a:t>3. Biochemical evaluation</a:t>
            </a:r>
            <a:br>
              <a:rPr lang="en-US" dirty="0" smtClean="0"/>
            </a:br>
            <a:r>
              <a:rPr lang="en-US" dirty="0" smtClean="0"/>
              <a:t>4. Functional assessment</a:t>
            </a:r>
            <a:br>
              <a:rPr lang="en-US" dirty="0" smtClean="0"/>
            </a:br>
            <a:r>
              <a:rPr lang="en-US" dirty="0" smtClean="0"/>
              <a:t>5. Assessment of dietary intake.</a:t>
            </a:r>
            <a:br>
              <a:rPr lang="en-US" dirty="0" smtClean="0"/>
            </a:br>
            <a:r>
              <a:rPr lang="en-US" dirty="0" smtClean="0"/>
              <a:t>6. Vital and health statistics</a:t>
            </a:r>
            <a:br>
              <a:rPr lang="en-US" dirty="0" smtClean="0"/>
            </a:br>
            <a:r>
              <a:rPr lang="en-US" dirty="0" smtClean="0"/>
              <a:t>7. Ecological studies</a:t>
            </a:r>
            <a:br>
              <a:rPr lang="en-US" dirty="0" smtClean="0"/>
            </a:b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good nutrition</a:t>
            </a:r>
            <a:endParaRPr lang="en-US" dirty="0"/>
          </a:p>
        </p:txBody>
      </p:sp>
      <p:sp>
        <p:nvSpPr>
          <p:cNvPr id="3" name="Content Placeholder 2"/>
          <p:cNvSpPr>
            <a:spLocks noGrp="1"/>
          </p:cNvSpPr>
          <p:nvPr>
            <p:ph idx="1"/>
          </p:nvPr>
        </p:nvSpPr>
        <p:spPr/>
        <p:txBody>
          <a:bodyPr>
            <a:normAutofit lnSpcReduction="10000"/>
          </a:bodyPr>
          <a:lstStyle/>
          <a:p>
            <a:r>
              <a:rPr lang="en-US" dirty="0" smtClean="0"/>
              <a:t>Increase of physical and mental growth</a:t>
            </a:r>
          </a:p>
          <a:p>
            <a:r>
              <a:rPr lang="en-US" dirty="0" smtClean="0"/>
              <a:t>Strengthen the functioning of vital organs</a:t>
            </a:r>
          </a:p>
          <a:p>
            <a:r>
              <a:rPr lang="en-US" dirty="0" smtClean="0"/>
              <a:t>Prevents nutritional deficiency disease</a:t>
            </a:r>
          </a:p>
          <a:p>
            <a:r>
              <a:rPr lang="en-US" dirty="0" smtClean="0"/>
              <a:t>Decreases morbidity, mortality and  also increases life expectancy </a:t>
            </a:r>
          </a:p>
          <a:p>
            <a:pPr>
              <a:buNone/>
            </a:pPr>
            <a:r>
              <a:rPr lang="en-US" b="1" u="sng" dirty="0" smtClean="0"/>
              <a:t>Objectives</a:t>
            </a:r>
          </a:p>
          <a:p>
            <a:r>
              <a:rPr lang="en-US" dirty="0" smtClean="0"/>
              <a:t> information about prevalence</a:t>
            </a:r>
          </a:p>
          <a:p>
            <a:r>
              <a:rPr lang="en-US" dirty="0" smtClean="0"/>
              <a:t>Distribution of </a:t>
            </a:r>
            <a:r>
              <a:rPr lang="en-US" dirty="0" err="1" smtClean="0"/>
              <a:t>nutrititional</a:t>
            </a:r>
            <a:r>
              <a:rPr lang="en-US" dirty="0" smtClean="0"/>
              <a:t> problem</a:t>
            </a:r>
          </a:p>
          <a:p>
            <a:r>
              <a:rPr lang="en-US" dirty="0" smtClean="0"/>
              <a:t>Identification of individuals</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7943088" cy="6858000"/>
          </a:xfrm>
        </p:spPr>
        <p:txBody>
          <a:bodyPr>
            <a:normAutofit fontScale="85000" lnSpcReduction="20000"/>
          </a:bodyPr>
          <a:lstStyle/>
          <a:p>
            <a:r>
              <a:rPr lang="en-US" b="1" u="sng" dirty="0" smtClean="0"/>
              <a:t>Anthropometry</a:t>
            </a:r>
            <a:r>
              <a:rPr lang="en-US" dirty="0" smtClean="0"/>
              <a:t/>
            </a:r>
            <a:br>
              <a:rPr lang="en-US" dirty="0" smtClean="0"/>
            </a:br>
            <a:r>
              <a:rPr lang="en-US" dirty="0" smtClean="0"/>
              <a:t>         Anthropometric measurements such as height, </a:t>
            </a:r>
            <a:r>
              <a:rPr lang="en-US" dirty="0" err="1" smtClean="0"/>
              <a:t>weight,skin</a:t>
            </a:r>
            <a:r>
              <a:rPr lang="en-US" dirty="0" smtClean="0"/>
              <a:t> fold thickness and arm circumference (normal 13.5cm, moderately nourished -12.5 to13.5cm, severely malnourished 12.5cm to 13.5cm) are valuable indicators of nutritional status. In young children, additional measurements such as head and chest circumference are made. If anthropometric measurements are recorded over a period of time, they reflect the patterns of growth and development, and how individuals deviate from the average at various ages in body size, build and nutritional status.</a:t>
            </a:r>
            <a:br>
              <a:rPr lang="en-US" dirty="0" smtClean="0"/>
            </a:br>
            <a:r>
              <a:rPr lang="en-US" dirty="0" smtClean="0"/>
              <a:t>Anthropometric data can be collected by non-medical personnel, given sufficient training. </a:t>
            </a:r>
          </a:p>
          <a:p>
            <a:pPr>
              <a:buFont typeface="Wingdings" pitchFamily="2" charset="2"/>
              <a:buChar char="v"/>
            </a:pPr>
            <a:endParaRPr lang="en-US" dirty="0" smtClean="0"/>
          </a:p>
          <a:p>
            <a:pPr>
              <a:buNone/>
            </a:pP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u="sng" dirty="0" smtClean="0"/>
              <a:t>Bio-chemical assessment </a:t>
            </a:r>
          </a:p>
          <a:p>
            <a:pPr>
              <a:buFont typeface="Wingdings" pitchFamily="2" charset="2"/>
              <a:buChar char="v"/>
            </a:pPr>
            <a:r>
              <a:rPr lang="en-US" dirty="0" smtClean="0"/>
              <a:t>Plasma protein</a:t>
            </a:r>
          </a:p>
          <a:p>
            <a:pPr>
              <a:buFont typeface="Wingdings" pitchFamily="2" charset="2"/>
              <a:buChar char="v"/>
            </a:pPr>
            <a:r>
              <a:rPr lang="en-US" dirty="0" err="1" smtClean="0"/>
              <a:t>Creatinine</a:t>
            </a:r>
            <a:endParaRPr lang="en-US" dirty="0" smtClean="0"/>
          </a:p>
          <a:p>
            <a:pPr>
              <a:buFont typeface="Wingdings" pitchFamily="2" charset="2"/>
              <a:buChar char="v"/>
            </a:pPr>
            <a:r>
              <a:rPr lang="en-US" dirty="0" err="1" smtClean="0"/>
              <a:t>Bilurubin</a:t>
            </a:r>
            <a:r>
              <a:rPr lang="en-US" dirty="0" smtClean="0"/>
              <a:t> assessment</a:t>
            </a:r>
          </a:p>
          <a:p>
            <a:pPr>
              <a:buFont typeface="Wingdings" pitchFamily="2" charset="2"/>
              <a:buChar char="v"/>
            </a:pPr>
            <a:r>
              <a:rPr lang="en-US" dirty="0" smtClean="0"/>
              <a:t>Serum iron</a:t>
            </a:r>
          </a:p>
          <a:p>
            <a:pPr>
              <a:buFont typeface="Arial" pitchFamily="34" charset="0"/>
              <a:buChar char="•"/>
            </a:pPr>
            <a:r>
              <a:rPr lang="en-US" b="1" u="sng" dirty="0" smtClean="0"/>
              <a:t>Laboratory tests</a:t>
            </a:r>
          </a:p>
          <a:p>
            <a:pPr>
              <a:buFont typeface="Arial" pitchFamily="34" charset="0"/>
              <a:buChar char="•"/>
            </a:pPr>
            <a:r>
              <a:rPr lang="en-US" dirty="0" err="1" smtClean="0"/>
              <a:t>Hb</a:t>
            </a:r>
            <a:r>
              <a:rPr lang="en-US" dirty="0" smtClean="0"/>
              <a:t> examination for anemia</a:t>
            </a:r>
          </a:p>
          <a:p>
            <a:pPr>
              <a:buFont typeface="Arial" pitchFamily="34" charset="0"/>
              <a:buChar char="•"/>
            </a:pPr>
            <a:r>
              <a:rPr lang="en-US" dirty="0" smtClean="0"/>
              <a:t>Stool for intestinal parasites</a:t>
            </a:r>
          </a:p>
          <a:p>
            <a:pPr>
              <a:buFont typeface="Arial" pitchFamily="34" charset="0"/>
              <a:buChar char="•"/>
            </a:pPr>
            <a:r>
              <a:rPr lang="en-US" dirty="0" smtClean="0"/>
              <a:t>Urine for albumin and sugar</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t>Functional indicators</a:t>
            </a:r>
          </a:p>
          <a:p>
            <a:r>
              <a:rPr lang="en-US" dirty="0" err="1" smtClean="0"/>
              <a:t>Protrombin</a:t>
            </a:r>
            <a:r>
              <a:rPr lang="en-US" dirty="0" smtClean="0"/>
              <a:t> time</a:t>
            </a:r>
          </a:p>
          <a:p>
            <a:r>
              <a:rPr lang="en-US" dirty="0" smtClean="0"/>
              <a:t>Sperm count</a:t>
            </a:r>
          </a:p>
          <a:p>
            <a:r>
              <a:rPr lang="en-US" dirty="0" smtClean="0"/>
              <a:t>Heart rate</a:t>
            </a:r>
          </a:p>
          <a:p>
            <a:r>
              <a:rPr lang="en-US" dirty="0" smtClean="0"/>
              <a:t>Vital statistics</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324600"/>
          </a:xfrm>
        </p:spPr>
        <p:txBody>
          <a:bodyPr>
            <a:normAutofit/>
          </a:bodyPr>
          <a:lstStyle/>
          <a:p>
            <a:r>
              <a:rPr lang="en-US" b="1" dirty="0" smtClean="0"/>
              <a:t>Pasteurization of milk</a:t>
            </a:r>
            <a:r>
              <a:rPr lang="en-US" dirty="0" smtClean="0"/>
              <a:t/>
            </a:r>
            <a:br>
              <a:rPr lang="en-US" dirty="0" smtClean="0"/>
            </a:br>
            <a:r>
              <a:rPr lang="en-US" dirty="0" smtClean="0"/>
              <a:t>               Pasteurization may be defined as the heating of milk to such temperatures and for such periods of time as are required to destroy any pathogens that may be present while causing minimal changes in the composition, </a:t>
            </a:r>
            <a:r>
              <a:rPr lang="en-US" dirty="0" err="1" smtClean="0"/>
              <a:t>flavour</a:t>
            </a:r>
            <a:r>
              <a:rPr lang="en-US" dirty="0" smtClean="0"/>
              <a:t> and nutritive value </a:t>
            </a:r>
            <a:r>
              <a:rPr lang="en-US" i="1" dirty="0" smtClean="0"/>
              <a:t>. </a:t>
            </a:r>
            <a:r>
              <a:rPr lang="en-US" dirty="0" smtClean="0"/>
              <a:t>There are several methods of pasteurization. Three are widely used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(1) </a:t>
            </a:r>
            <a:r>
              <a:rPr lang="en-US" b="1" i="1" u="sng" dirty="0" smtClean="0"/>
              <a:t>Holder (Vat) method </a:t>
            </a:r>
            <a:r>
              <a:rPr lang="en-US" i="1" dirty="0" smtClean="0"/>
              <a:t>:  </a:t>
            </a:r>
            <a:r>
              <a:rPr lang="en-US" dirty="0" smtClean="0"/>
              <a:t>In this process, milk is kept at 63-66 deg C for at least 30 minutes, and then quickly cooled to 5 deg C. Vat method is recommended for small and rural communities. In larger cities, it is going out of use.</a:t>
            </a:r>
            <a:br>
              <a:rPr lang="en-US" dirty="0" smtClean="0"/>
            </a:b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47800" y="381000"/>
            <a:ext cx="7498080" cy="5943600"/>
          </a:xfrm>
        </p:spPr>
        <p:txBody>
          <a:bodyPr>
            <a:noAutofit/>
          </a:bodyPr>
          <a:lstStyle/>
          <a:p>
            <a:r>
              <a:rPr lang="en-US" sz="2800" b="1" u="sng" dirty="0" smtClean="0"/>
              <a:t>2) </a:t>
            </a:r>
            <a:r>
              <a:rPr lang="en-US" sz="2800" b="1" i="1" u="sng" dirty="0" smtClean="0"/>
              <a:t>HTST method :</a:t>
            </a:r>
          </a:p>
          <a:p>
            <a:r>
              <a:rPr lang="en-US" sz="2800" b="1" i="1" u="sng" dirty="0" smtClean="0"/>
              <a:t>          </a:t>
            </a:r>
            <a:r>
              <a:rPr lang="en-US" sz="2800" dirty="0" smtClean="0"/>
              <a:t>Also known as "High Temperature and Short Time Method". Milk is rapidly heated to a temperature of nearly 72 deg C, is held at that temperature for not less than 15 seconds, and is then rapidly cooled to 4 deg C. This is now the most widely used method. Very large quantities of milk per hour can be pasteurized by this method.</a:t>
            </a:r>
          </a:p>
          <a:p>
            <a:pPr>
              <a:buNone/>
            </a:pPr>
            <a:r>
              <a:rPr lang="en-US" sz="2800" dirty="0" smtClean="0"/>
              <a:t/>
            </a:r>
            <a:br>
              <a:rPr lang="en-US" sz="2800" dirty="0" smtClean="0"/>
            </a:b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Functions of proteins:</a:t>
            </a:r>
            <a:endParaRPr lang="ta-IN" u="sng" dirty="0"/>
          </a:p>
        </p:txBody>
      </p:sp>
      <p:sp>
        <p:nvSpPr>
          <p:cNvPr id="3" name="Content Placeholder 2"/>
          <p:cNvSpPr>
            <a:spLocks noGrp="1"/>
          </p:cNvSpPr>
          <p:nvPr>
            <p:ph idx="1"/>
          </p:nvPr>
        </p:nvSpPr>
        <p:spPr>
          <a:xfrm>
            <a:off x="1435608" y="1447800"/>
            <a:ext cx="7498080" cy="5181600"/>
          </a:xfrm>
        </p:spPr>
        <p:txBody>
          <a:bodyPr>
            <a:noAutofit/>
          </a:bodyPr>
          <a:lstStyle/>
          <a:p>
            <a:pPr>
              <a:buNone/>
            </a:pPr>
            <a:r>
              <a:rPr lang="en-US" sz="1200" dirty="0" smtClean="0"/>
              <a:t/>
            </a:r>
            <a:br>
              <a:rPr lang="en-US" sz="1200" dirty="0" smtClean="0"/>
            </a:br>
            <a:r>
              <a:rPr lang="en-US" sz="2400" dirty="0" smtClean="0"/>
              <a:t>Proteins are needed by the body for </a:t>
            </a:r>
          </a:p>
          <a:p>
            <a:pPr>
              <a:buNone/>
            </a:pPr>
            <a:r>
              <a:rPr lang="en-US" sz="2400" dirty="0" smtClean="0"/>
              <a:t>                  (a) body building, - this component is small compared with the maintenance component, except in the very young child and infant;</a:t>
            </a:r>
          </a:p>
          <a:p>
            <a:pPr>
              <a:buNone/>
            </a:pPr>
            <a:r>
              <a:rPr lang="en-US" sz="2400" dirty="0" smtClean="0"/>
              <a:t>                  (b) repair and maintenance of body tissues; </a:t>
            </a:r>
          </a:p>
          <a:p>
            <a:pPr>
              <a:buNone/>
            </a:pPr>
            <a:r>
              <a:rPr lang="en-US" sz="2400" dirty="0" smtClean="0"/>
              <a:t>                  (c) maintenance of osmotic pressure; and </a:t>
            </a:r>
          </a:p>
          <a:p>
            <a:pPr>
              <a:buNone/>
            </a:pPr>
            <a:r>
              <a:rPr lang="en-US" sz="2400" dirty="0" smtClean="0"/>
              <a:t>                  (d) synthesis of certain substances like antibodies, plasma proteins, </a:t>
            </a:r>
            <a:r>
              <a:rPr lang="en-US" sz="2400" dirty="0" err="1" smtClean="0"/>
              <a:t>haemoglobin</a:t>
            </a:r>
            <a:r>
              <a:rPr lang="en-US" sz="2400" dirty="0" smtClean="0"/>
              <a:t>, enzymes, hormones and coagulation factors. Proteins are connected with the immune mechanism of the body. </a:t>
            </a:r>
            <a:br>
              <a:rPr lang="en-US" sz="2400" dirty="0" smtClean="0"/>
            </a:br>
            <a:r>
              <a:rPr lang="en-US" sz="2400" dirty="0" smtClean="0"/>
              <a:t/>
            </a:r>
            <a:br>
              <a:rPr lang="en-US" sz="2400" dirty="0" smtClean="0"/>
            </a:br>
            <a:endParaRPr lang="ta-IN" sz="12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(3) </a:t>
            </a:r>
            <a:r>
              <a:rPr lang="en-US" b="1" i="1" u="sng" dirty="0" smtClean="0"/>
              <a:t>UHT Method : </a:t>
            </a:r>
            <a:r>
              <a:rPr lang="en-US" dirty="0" smtClean="0"/>
              <a:t>Also known as "ultra-high temperature method." Milk is rapidly heated usually in 2 stages (the second stage usually being under pressure) to 125 deg C for a few seconds only. It is then rapidly cooled and bottled as quickly as possible.</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lnSpcReduction="10000"/>
          </a:bodyPr>
          <a:lstStyle/>
          <a:p>
            <a:r>
              <a:rPr lang="en-US" b="1" u="sng" dirty="0" smtClean="0"/>
              <a:t>Slaughter houses</a:t>
            </a:r>
            <a:r>
              <a:rPr lang="en-US" dirty="0" smtClean="0"/>
              <a:t/>
            </a:r>
            <a:br>
              <a:rPr lang="en-US" dirty="0" smtClean="0"/>
            </a:br>
            <a:r>
              <a:rPr lang="en-US" dirty="0" smtClean="0"/>
              <a:t>          Slaughter houses are the places where animals, whose flesh is intended for human consumption, are killed. The hygiene of the slaughter house is of paramount importance to prevent the contamination of meat during the process of dressing.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477000"/>
          </a:xfrm>
        </p:spPr>
        <p:txBody>
          <a:bodyPr>
            <a:normAutofit fontScale="92500" lnSpcReduction="10000"/>
          </a:bodyPr>
          <a:lstStyle/>
          <a:p>
            <a:r>
              <a:rPr lang="en-US" b="1" u="sng" dirty="0" smtClean="0"/>
              <a:t>Food additives</a:t>
            </a:r>
            <a:r>
              <a:rPr lang="en-US" u="sng" dirty="0" smtClean="0"/>
              <a:t/>
            </a:r>
            <a:br>
              <a:rPr lang="en-US" u="sng" dirty="0" smtClean="0"/>
            </a:br>
            <a:r>
              <a:rPr lang="en-US" dirty="0" smtClean="0"/>
              <a:t/>
            </a:r>
            <a:br>
              <a:rPr lang="en-US" dirty="0" smtClean="0"/>
            </a:br>
            <a:r>
              <a:rPr lang="en-US" dirty="0" smtClean="0"/>
              <a:t> Food additives are defined as non-nutritious substances which are added intentionally to food, generally in small quantity, to improve its appearance, </a:t>
            </a:r>
            <a:r>
              <a:rPr lang="en-US" dirty="0" err="1" smtClean="0"/>
              <a:t>flavour</a:t>
            </a:r>
            <a:r>
              <a:rPr lang="en-US" dirty="0" smtClean="0"/>
              <a:t>, texture or storage properties </a:t>
            </a:r>
            <a:r>
              <a:rPr lang="en-US" i="1" dirty="0" smtClean="0"/>
              <a:t>(164). </a:t>
            </a:r>
            <a:r>
              <a:rPr lang="en-US" dirty="0" smtClean="0"/>
              <a:t>This definition also includes animal food adjuncts which may result in residues in human food and components of packing materials which may find their  way into food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304800"/>
            <a:ext cx="7498080" cy="5943600"/>
          </a:xfrm>
        </p:spPr>
        <p:txBody>
          <a:bodyPr>
            <a:noAutofit/>
          </a:bodyPr>
          <a:lstStyle/>
          <a:p>
            <a:r>
              <a:rPr lang="en-US" sz="2800" dirty="0" smtClean="0"/>
              <a:t>Food additives may be classified into two categories : Additives of the </a:t>
            </a:r>
            <a:r>
              <a:rPr lang="en-US" sz="2800" b="1" dirty="0" smtClean="0"/>
              <a:t>first category </a:t>
            </a:r>
            <a:r>
              <a:rPr lang="en-US" sz="2800" dirty="0" smtClean="0"/>
              <a:t>include </a:t>
            </a:r>
            <a:r>
              <a:rPr lang="en-US" sz="2800" dirty="0" err="1" smtClean="0"/>
              <a:t>colouring</a:t>
            </a:r>
            <a:r>
              <a:rPr lang="en-US" sz="2800" dirty="0" smtClean="0"/>
              <a:t> agents(e.g., saffron, turmeric), </a:t>
            </a:r>
            <a:r>
              <a:rPr lang="en-US" sz="2800" dirty="0" err="1" smtClean="0"/>
              <a:t>flavouring</a:t>
            </a:r>
            <a:r>
              <a:rPr lang="en-US" sz="2800" dirty="0" smtClean="0"/>
              <a:t> agents (e.g., vanilla essence), sweeteners (e.g., saccharin), preservatives (e.g.,sorbic acid, sodium benzoate), acidity imparting agents(e.g., citric acid, acetic acid), etc </a:t>
            </a:r>
            <a:r>
              <a:rPr lang="en-US" sz="2800" i="1" dirty="0" smtClean="0"/>
              <a:t>. </a:t>
            </a:r>
            <a:r>
              <a:rPr lang="en-US" sz="2800" dirty="0" smtClean="0"/>
              <a:t>These agents are generally considered safe for human consumption. Additives of the </a:t>
            </a:r>
            <a:r>
              <a:rPr lang="en-US" sz="2800" b="1" dirty="0" smtClean="0"/>
              <a:t>second category </a:t>
            </a:r>
            <a:r>
              <a:rPr lang="en-US" sz="2800" dirty="0" smtClean="0"/>
              <a:t>are, strictly speaking, contaminants incidental through packing, processing steps, farming practices (insecticides) or other environmental conditions</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Food additives</a:t>
            </a:r>
            <a:endParaRPr lang="en-US" dirty="0"/>
          </a:p>
        </p:txBody>
      </p:sp>
      <p:pic>
        <p:nvPicPr>
          <p:cNvPr id="4" name="Content Placeholder 3" descr="add.jpg"/>
          <p:cNvPicPr>
            <a:picLocks noGrp="1" noChangeAspect="1"/>
          </p:cNvPicPr>
          <p:nvPr>
            <p:ph idx="1"/>
          </p:nvPr>
        </p:nvPicPr>
        <p:blipFill>
          <a:blip r:embed="rId2"/>
          <a:stretch>
            <a:fillRect/>
          </a:stretch>
        </p:blipFill>
        <p:spPr>
          <a:xfrm>
            <a:off x="2146300" y="1566862"/>
            <a:ext cx="6076950" cy="4562475"/>
          </a:xfrm>
        </p:spPr>
      </p:pic>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Autofit/>
          </a:bodyPr>
          <a:lstStyle/>
          <a:p>
            <a:r>
              <a:rPr lang="en-US" sz="2400" b="1" u="sng" dirty="0" smtClean="0"/>
              <a:t>Food fortificat</a:t>
            </a:r>
            <a:r>
              <a:rPr lang="en-US" sz="2400" b="1" dirty="0" smtClean="0"/>
              <a:t>ion</a:t>
            </a:r>
            <a:r>
              <a:rPr lang="en-US" sz="2400" dirty="0" smtClean="0"/>
              <a:t/>
            </a:r>
            <a:br>
              <a:rPr lang="en-US" sz="2400" dirty="0" smtClean="0"/>
            </a:br>
            <a:r>
              <a:rPr lang="en-US" sz="2400" dirty="0" smtClean="0"/>
              <a:t>   Fortification of food is a public health measure aimed</a:t>
            </a:r>
            <a:br>
              <a:rPr lang="en-US" sz="2400" dirty="0" smtClean="0"/>
            </a:br>
            <a:r>
              <a:rPr lang="en-US" sz="2400" dirty="0" smtClean="0"/>
              <a:t>at reinforcing the usual dietary intake of nutrients with</a:t>
            </a:r>
            <a:br>
              <a:rPr lang="en-US" sz="2400" dirty="0" smtClean="0"/>
            </a:br>
            <a:r>
              <a:rPr lang="en-US" sz="2400" dirty="0" smtClean="0"/>
              <a:t>additional supplies to prevent/control some nutritional</a:t>
            </a:r>
            <a:br>
              <a:rPr lang="en-US" sz="2400" dirty="0" smtClean="0"/>
            </a:br>
            <a:r>
              <a:rPr lang="en-US" sz="2400" dirty="0" smtClean="0"/>
              <a:t>disorders. WHO </a:t>
            </a:r>
            <a:r>
              <a:rPr lang="en-US" sz="2400" i="1" dirty="0" smtClean="0"/>
              <a:t>(1) </a:t>
            </a:r>
            <a:r>
              <a:rPr lang="en-US" sz="2400" dirty="0" smtClean="0"/>
              <a:t>has defined "food fortification" as "the process whereby nutrients are added to foods (in relatively small quantities) to maintain or improve the quality of the diet of a group, a community, or a population."</a:t>
            </a:r>
            <a:br>
              <a:rPr lang="en-US" sz="2400" dirty="0" smtClean="0"/>
            </a:br>
            <a:r>
              <a:rPr lang="en-US" sz="2400" dirty="0" smtClean="0"/>
              <a:t/>
            </a:r>
            <a:br>
              <a:rPr lang="en-US" sz="2400" dirty="0" smtClean="0"/>
            </a:br>
            <a:r>
              <a:rPr lang="en-US" sz="2400" dirty="0" smtClean="0"/>
              <a:t> Technology has also been developed </a:t>
            </a:r>
            <a:r>
              <a:rPr lang="en-US" sz="2400" dirty="0" err="1" smtClean="0"/>
              <a:t>forthe</a:t>
            </a:r>
            <a:r>
              <a:rPr lang="en-US" sz="2400" dirty="0" smtClean="0"/>
              <a:t> twin fortification of salt with iodine and iron.</a:t>
            </a:r>
            <a:br>
              <a:rPr lang="en-US" sz="24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791200"/>
          </a:xfrm>
        </p:spPr>
        <p:txBody>
          <a:bodyPr>
            <a:normAutofit fontScale="92500" lnSpcReduction="20000"/>
          </a:bodyPr>
          <a:lstStyle/>
          <a:p>
            <a:r>
              <a:rPr lang="en-US" b="1" u="sng" dirty="0" smtClean="0"/>
              <a:t>Adulteration of foods</a:t>
            </a:r>
            <a:r>
              <a:rPr lang="en-US" dirty="0" smtClean="0"/>
              <a:t/>
            </a:r>
            <a:br>
              <a:rPr lang="en-US" dirty="0" smtClean="0"/>
            </a:br>
            <a:r>
              <a:rPr lang="en-US" dirty="0" smtClean="0"/>
              <a:t>   Adulteration of foods is an age-old problem. It consists of a large number of practices, e.g., mixing, substitution, concealing the quality, putting up decomposed foods for sale, misbranding or giving false labels and addition of toxicants. Adulteration results in two disadvantages for the consumer : first, he is paying more money for a foodstuff of</a:t>
            </a:r>
            <a:br>
              <a:rPr lang="en-US" dirty="0" smtClean="0"/>
            </a:br>
            <a:r>
              <a:rPr lang="en-US" dirty="0" smtClean="0"/>
              <a:t>lower quality; secondly, some forms of adulteration are injurious to health, even resulting in death,</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248400"/>
          </a:xfrm>
        </p:spPr>
        <p:txBody>
          <a:bodyPr>
            <a:normAutofit fontScale="92500" lnSpcReduction="10000"/>
          </a:bodyPr>
          <a:lstStyle/>
          <a:p>
            <a:pPr>
              <a:buNone/>
            </a:pPr>
            <a:r>
              <a:rPr lang="en-US" b="1" dirty="0" smtClean="0"/>
              <a:t>Vitamin A prophylaxis programme</a:t>
            </a:r>
            <a:r>
              <a:rPr lang="en-US" dirty="0" smtClean="0"/>
              <a:t/>
            </a:r>
            <a:br>
              <a:rPr lang="en-US" dirty="0" smtClean="0"/>
            </a:br>
            <a:r>
              <a:rPr lang="en-US" sz="3800" dirty="0" smtClean="0"/>
              <a:t>One of the components of the National Programme for Control of Blindness is to administer a single massive dose of an oily preparation of vitamin A containing 200,000 IU</a:t>
            </a:r>
            <a:br>
              <a:rPr lang="en-US" sz="3800" dirty="0" smtClean="0"/>
            </a:br>
            <a:r>
              <a:rPr lang="en-US" sz="3800" dirty="0" smtClean="0"/>
              <a:t>(110 mg of retinol </a:t>
            </a:r>
            <a:r>
              <a:rPr lang="en-US" sz="3800" dirty="0" err="1" smtClean="0"/>
              <a:t>palmitate</a:t>
            </a:r>
            <a:r>
              <a:rPr lang="en-US" sz="3800" dirty="0" smtClean="0"/>
              <a:t>) orally to all pre-school children in the community every 6 months through peripheral health workers.</a:t>
            </a:r>
          </a:p>
          <a:p>
            <a:pPr>
              <a:buNone/>
            </a:pPr>
            <a:endParaRPr lang="en-US" dirty="0" smtClean="0"/>
          </a:p>
          <a:p>
            <a:pPr>
              <a:buNone/>
            </a:pP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ICDS programme</a:t>
            </a:r>
            <a:r>
              <a:rPr lang="en-US" dirty="0" smtClean="0"/>
              <a:t/>
            </a:r>
            <a:br>
              <a:rPr lang="en-US" dirty="0" smtClean="0"/>
            </a:br>
            <a:r>
              <a:rPr lang="en-US" dirty="0" smtClean="0"/>
              <a:t>Integrated Child Development Services (!CDS) programme was started in 1975 in pursuance of the National Policy for Children. There is a strong nutrition component in this programme in the form of supplementary nutrition, vitamin A prophylaxis and iron and folic acid</a:t>
            </a:r>
            <a:br>
              <a:rPr lang="en-US" dirty="0" smtClean="0"/>
            </a:br>
            <a:r>
              <a:rPr lang="en-US" dirty="0" smtClean="0"/>
              <a:t>distribution. </a:t>
            </a:r>
            <a:br>
              <a:rPr lang="en-US" dirty="0" smtClean="0"/>
            </a:br>
            <a:r>
              <a:rPr lang="en-US" dirty="0" smtClean="0"/>
              <a:t/>
            </a:r>
            <a:br>
              <a:rPr lang="en-US" dirty="0" smtClean="0"/>
            </a:b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6019800"/>
          </a:xfrm>
        </p:spPr>
        <p:txBody>
          <a:bodyPr>
            <a:normAutofit fontScale="92500" lnSpcReduction="10000"/>
          </a:bodyPr>
          <a:lstStyle/>
          <a:p>
            <a:pPr>
              <a:buNone/>
            </a:pPr>
            <a:r>
              <a:rPr lang="en-US" b="1" dirty="0" smtClean="0"/>
              <a:t>7</a:t>
            </a:r>
            <a:r>
              <a:rPr lang="en-US" b="1" u="sng" dirty="0" smtClean="0"/>
              <a:t>. Mid-day meal programme</a:t>
            </a:r>
            <a:r>
              <a:rPr lang="en-US" dirty="0" smtClean="0"/>
              <a:t/>
            </a:r>
            <a:br>
              <a:rPr lang="en-US" dirty="0" smtClean="0"/>
            </a:br>
            <a:r>
              <a:rPr lang="en-US" dirty="0" smtClean="0"/>
              <a:t>The mid-day meal programme (MDMP) is also known as School Lunch Programme. This programme has been in operation since 1961 throughout the country. The major objective of the programme is to attract more children for admission to schools and retain them so that literacy improvement of children could be brought about </a:t>
            </a:r>
            <a:r>
              <a:rPr lang="en-US" i="1" dirty="0" smtClean="0"/>
              <a:t>. </a:t>
            </a:r>
            <a:r>
              <a:rPr lang="en-US" dirty="0" smtClean="0"/>
              <a:t>In formulating mid-day meals for school children, the following broad principles should be kept in mind </a:t>
            </a:r>
            <a:r>
              <a:rPr lang="en-US" i="1" dirty="0" smtClean="0"/>
              <a:t>.</a:t>
            </a: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617</TotalTime>
  <Words>1471</Words>
  <Application>Microsoft Office PowerPoint</Application>
  <PresentationFormat>On-screen Show (4:3)</PresentationFormat>
  <Paragraphs>243</Paragraphs>
  <Slides>101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101</vt:i4>
      </vt:variant>
    </vt:vector>
  </HeadingPairs>
  <TitlesOfParts>
    <vt:vector size="108" baseType="lpstr">
      <vt:lpstr>Arial</vt:lpstr>
      <vt:lpstr>Gill Sans MT</vt:lpstr>
      <vt:lpstr>Latha</vt:lpstr>
      <vt:lpstr>Verdana</vt:lpstr>
      <vt:lpstr>Wingdings</vt:lpstr>
      <vt:lpstr>Wingdings 2</vt:lpstr>
      <vt:lpstr>Solstice</vt:lpstr>
      <vt:lpstr>NUTRITION AND HEALTH</vt:lpstr>
      <vt:lpstr>PowerPoint Presentation</vt:lpstr>
      <vt:lpstr>CLASSIFICATION OF FOODS</vt:lpstr>
      <vt:lpstr>PowerPoint Presentation</vt:lpstr>
      <vt:lpstr>NUTRIENTS</vt:lpstr>
      <vt:lpstr>PowerPoint Presentation</vt:lpstr>
      <vt:lpstr>PROTEINS</vt:lpstr>
      <vt:lpstr>Essential amino acids</vt:lpstr>
      <vt:lpstr>Functions of proteins:</vt:lpstr>
      <vt:lpstr>Sources of proteins:</vt:lpstr>
      <vt:lpstr>PowerPoint Presentation</vt:lpstr>
      <vt:lpstr>FATS:</vt:lpstr>
      <vt:lpstr>PowerPoint Presentation</vt:lpstr>
      <vt:lpstr>Fatty acids</vt:lpstr>
      <vt:lpstr>Essential fatty acids</vt:lpstr>
      <vt:lpstr>Trans-fatty acids</vt:lpstr>
      <vt:lpstr>Refined oils</vt:lpstr>
      <vt:lpstr>Fats and disease</vt:lpstr>
      <vt:lpstr>PowerPoint Presentation</vt:lpstr>
      <vt:lpstr>CARBOHYDRATES</vt:lpstr>
      <vt:lpstr>PowerPoint Presentation</vt:lpstr>
      <vt:lpstr>Glycaemic index </vt:lpstr>
      <vt:lpstr>VITAMINS</vt:lpstr>
      <vt:lpstr>VITAMIN A</vt:lpstr>
      <vt:lpstr>Functions</vt:lpstr>
      <vt:lpstr>PowerPoint Presentation</vt:lpstr>
      <vt:lpstr>  Deficiency  </vt:lpstr>
      <vt:lpstr>VITAMIN D </vt:lpstr>
      <vt:lpstr>Functions of vitamin D and its metabolites  </vt:lpstr>
      <vt:lpstr>VITAMIN E (Tocopherol)</vt:lpstr>
      <vt:lpstr>VITAMIN K</vt:lpstr>
      <vt:lpstr>B GROUP OF VITAMINS THIAMINE (B 1 )</vt:lpstr>
      <vt:lpstr>PowerPoint Presentation</vt:lpstr>
      <vt:lpstr>PowerPoint Presentation</vt:lpstr>
      <vt:lpstr>PowerPoint Presentation</vt:lpstr>
      <vt:lpstr>PowerPoint Presentation</vt:lpstr>
      <vt:lpstr>RIBOFLAVIN (B 2 )</vt:lpstr>
      <vt:lpstr>NIACIN:</vt:lpstr>
      <vt:lpstr>PYRIDOXINE (B6 )</vt:lpstr>
      <vt:lpstr>PANTOTHENIC ACID (B 5 )</vt:lpstr>
      <vt:lpstr>VITAMIN B12</vt:lpstr>
      <vt:lpstr>VITAMIN C</vt:lpstr>
      <vt:lpstr>PowerPoint Presentation</vt:lpstr>
      <vt:lpstr>PowerPoint Presentation</vt:lpstr>
      <vt:lpstr>PowerPoint Presentation</vt:lpstr>
      <vt:lpstr>PowerPoint Presentation</vt:lpstr>
      <vt:lpstr>PowerPoint Presentation</vt:lpstr>
      <vt:lpstr>PowerPoint Presentation</vt:lpstr>
      <vt:lpstr>Deficiency:</vt:lpstr>
      <vt:lpstr>Requirments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NUTRITIONAL PROBLEMS IN PUBLIC HEALTH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NUTRITIONAL FACTORS IN SELECTED DISEASES  </vt:lpstr>
      <vt:lpstr>PowerPoint Presentation</vt:lpstr>
      <vt:lpstr>PowerPoint Presentation</vt:lpstr>
      <vt:lpstr>PowerPoint Presentation</vt:lpstr>
      <vt:lpstr>PowerPoint Presentation</vt:lpstr>
      <vt:lpstr>PowerPoint Presentation</vt:lpstr>
      <vt:lpstr>Effects of good nutrition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Food additives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AND HEALTH</dc:title>
  <dc:creator>COMMUNITY OF MEDICIN</dc:creator>
  <cp:lastModifiedBy>Lib Lab One</cp:lastModifiedBy>
  <cp:revision>45</cp:revision>
  <dcterms:created xsi:type="dcterms:W3CDTF">2019-02-01T09:27:10Z</dcterms:created>
  <dcterms:modified xsi:type="dcterms:W3CDTF">2021-11-03T10:02:53Z</dcterms:modified>
</cp:coreProperties>
</file>